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handoutMasterIdLst>
    <p:handoutMasterId r:id="rId12"/>
  </p:handoutMasterIdLst>
  <p:sldIdLst>
    <p:sldId id="257" r:id="rId2"/>
    <p:sldId id="259" r:id="rId3"/>
    <p:sldId id="260" r:id="rId4"/>
    <p:sldId id="261" r:id="rId5"/>
    <p:sldId id="262" r:id="rId6"/>
    <p:sldId id="263" r:id="rId7"/>
    <p:sldId id="264" r:id="rId8"/>
    <p:sldId id="265" r:id="rId9"/>
    <p:sldId id="266" r:id="rId10"/>
  </p:sldIdLst>
  <p:sldSz cx="12192000" cy="6858000"/>
  <p:notesSz cx="6888163" cy="100203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88" autoAdjust="0"/>
    <p:restoredTop sz="94660"/>
  </p:normalViewPr>
  <p:slideViewPr>
    <p:cSldViewPr snapToGrid="0">
      <p:cViewPr varScale="1">
        <p:scale>
          <a:sx n="43" d="100"/>
          <a:sy n="43" d="100"/>
        </p:scale>
        <p:origin x="432" y="3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84500" cy="50165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902075" y="0"/>
            <a:ext cx="2984500" cy="501650"/>
          </a:xfrm>
          <a:prstGeom prst="rect">
            <a:avLst/>
          </a:prstGeom>
        </p:spPr>
        <p:txBody>
          <a:bodyPr vert="horz" lIns="91440" tIns="45720" rIns="91440" bIns="45720" rtlCol="0"/>
          <a:lstStyle>
            <a:lvl1pPr algn="r">
              <a:defRPr sz="1200"/>
            </a:lvl1pPr>
          </a:lstStyle>
          <a:p>
            <a:fld id="{97A65ADA-FF25-4C00-B3FB-88BD5E58DD85}" type="datetimeFigureOut">
              <a:rPr kumimoji="1" lang="ja-JP" altLang="en-US" smtClean="0"/>
              <a:t>2016/10/10</a:t>
            </a:fld>
            <a:endParaRPr kumimoji="1" lang="ja-JP" altLang="en-US"/>
          </a:p>
        </p:txBody>
      </p:sp>
      <p:sp>
        <p:nvSpPr>
          <p:cNvPr id="4" name="フッター プレースホルダー 3"/>
          <p:cNvSpPr>
            <a:spLocks noGrp="1"/>
          </p:cNvSpPr>
          <p:nvPr>
            <p:ph type="ftr" sz="quarter" idx="2"/>
          </p:nvPr>
        </p:nvSpPr>
        <p:spPr>
          <a:xfrm>
            <a:off x="0" y="9518650"/>
            <a:ext cx="2984500" cy="501650"/>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902075" y="9518650"/>
            <a:ext cx="2984500" cy="501650"/>
          </a:xfrm>
          <a:prstGeom prst="rect">
            <a:avLst/>
          </a:prstGeom>
        </p:spPr>
        <p:txBody>
          <a:bodyPr vert="horz" lIns="91440" tIns="45720" rIns="91440" bIns="45720" rtlCol="0" anchor="b"/>
          <a:lstStyle>
            <a:lvl1pPr algn="r">
              <a:defRPr sz="1200"/>
            </a:lvl1pPr>
          </a:lstStyle>
          <a:p>
            <a:fld id="{61D45295-2AB4-4E5E-88D7-BFABD1C28A31}" type="slidenum">
              <a:rPr kumimoji="1" lang="ja-JP" altLang="en-US" smtClean="0"/>
              <a:t>‹#›</a:t>
            </a:fld>
            <a:endParaRPr kumimoji="1" lang="ja-JP" altLang="en-US"/>
          </a:p>
        </p:txBody>
      </p:sp>
    </p:spTree>
    <p:extLst>
      <p:ext uri="{BB962C8B-B14F-4D97-AF65-F5344CB8AC3E}">
        <p14:creationId xmlns:p14="http://schemas.microsoft.com/office/powerpoint/2010/main" val="193651358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84500" cy="50165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902075" y="0"/>
            <a:ext cx="2984500" cy="501650"/>
          </a:xfrm>
          <a:prstGeom prst="rect">
            <a:avLst/>
          </a:prstGeom>
        </p:spPr>
        <p:txBody>
          <a:bodyPr vert="horz" lIns="91440" tIns="45720" rIns="91440" bIns="45720" rtlCol="0"/>
          <a:lstStyle>
            <a:lvl1pPr algn="r">
              <a:defRPr sz="1200"/>
            </a:lvl1pPr>
          </a:lstStyle>
          <a:p>
            <a:fld id="{32EEB85E-DFCE-4690-82BD-BB5ECE35B041}" type="datetimeFigureOut">
              <a:rPr kumimoji="1" lang="ja-JP" altLang="en-US" smtClean="0"/>
              <a:t>2016/10/10</a:t>
            </a:fld>
            <a:endParaRPr kumimoji="1" lang="ja-JP" altLang="en-US"/>
          </a:p>
        </p:txBody>
      </p:sp>
      <p:sp>
        <p:nvSpPr>
          <p:cNvPr id="4" name="スライド イメージ プレースホルダー 3"/>
          <p:cNvSpPr>
            <a:spLocks noGrp="1" noRot="1" noChangeAspect="1"/>
          </p:cNvSpPr>
          <p:nvPr>
            <p:ph type="sldImg" idx="2"/>
          </p:nvPr>
        </p:nvSpPr>
        <p:spPr>
          <a:xfrm>
            <a:off x="439738" y="1252538"/>
            <a:ext cx="6008687" cy="3381375"/>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8975" y="4822825"/>
            <a:ext cx="5510213" cy="3944938"/>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518650"/>
            <a:ext cx="2984500" cy="50165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902075" y="9518650"/>
            <a:ext cx="2984500" cy="501650"/>
          </a:xfrm>
          <a:prstGeom prst="rect">
            <a:avLst/>
          </a:prstGeom>
        </p:spPr>
        <p:txBody>
          <a:bodyPr vert="horz" lIns="91440" tIns="45720" rIns="91440" bIns="45720" rtlCol="0" anchor="b"/>
          <a:lstStyle>
            <a:lvl1pPr algn="r">
              <a:defRPr sz="1200"/>
            </a:lvl1pPr>
          </a:lstStyle>
          <a:p>
            <a:fld id="{D5A87D17-8BBC-4EAF-BA4E-D87472D41F82}" type="slidenum">
              <a:rPr kumimoji="1" lang="ja-JP" altLang="en-US" smtClean="0"/>
              <a:t>‹#›</a:t>
            </a:fld>
            <a:endParaRPr kumimoji="1" lang="ja-JP" altLang="en-US"/>
          </a:p>
        </p:txBody>
      </p:sp>
    </p:spTree>
    <p:extLst>
      <p:ext uri="{BB962C8B-B14F-4D97-AF65-F5344CB8AC3E}">
        <p14:creationId xmlns:p14="http://schemas.microsoft.com/office/powerpoint/2010/main" val="401694178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サブタイトル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6353C8C8-C129-4803-8C90-52682860BCDD}" type="datetime1">
              <a:rPr kumimoji="1" lang="ja-JP" altLang="en-US" smtClean="0"/>
              <a:t>2016/10/10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5933876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B6310E3B-C429-413B-AA66-52BB8399DDBE}" type="datetime1">
              <a:rPr kumimoji="1" lang="ja-JP" altLang="en-US" smtClean="0"/>
              <a:t>2016/10/10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42681045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2075C03A-0BDE-4151-AF5E-0B98AD4BC16C}" type="datetime1">
              <a:rPr kumimoji="1" lang="ja-JP" altLang="en-US" smtClean="0"/>
              <a:t>2016/10/10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14755458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5FD9987B-8145-4120-8CD7-60C616D07945}" type="datetime1">
              <a:rPr kumimoji="1" lang="ja-JP" altLang="en-US" smtClean="0"/>
              <a:t>2016/10/10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32389787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A99AADC9-4D05-468E-ADB3-AD2D90C05900}" type="datetime1">
              <a:rPr kumimoji="1" lang="ja-JP" altLang="en-US" smtClean="0"/>
              <a:t>2016/10/10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33592453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54017952-B89C-4E74-93E9-7B138B43BC7B}" type="datetime1">
              <a:rPr kumimoji="1" lang="ja-JP" altLang="en-US" smtClean="0"/>
              <a:t>2016/10/10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29228842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DC72AC05-C107-4C83-A17E-154E0B42F355}" type="datetime1">
              <a:rPr kumimoji="1" lang="ja-JP" altLang="en-US" smtClean="0"/>
              <a:t>2016/10/10</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38304376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12B53850-C14B-4134-A3AA-67041B48DF1E}" type="datetime1">
              <a:rPr kumimoji="1" lang="ja-JP" altLang="en-US" smtClean="0"/>
              <a:t>2016/10/10</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150330743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670C0015-E71B-41B5-8BB9-121CC4884132}" type="datetime1">
              <a:rPr kumimoji="1" lang="ja-JP" altLang="en-US" smtClean="0"/>
              <a:t>2016/10/10</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12561361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B76CAE97-31D7-43D1-9EC4-6589E10A4F37}" type="datetime1">
              <a:rPr kumimoji="1" lang="ja-JP" altLang="en-US" smtClean="0"/>
              <a:t>2016/10/10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32348633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F7A674DD-A5AC-44A3-B26F-F4F458DF6550}" type="datetime1">
              <a:rPr kumimoji="1" lang="ja-JP" altLang="en-US" smtClean="0"/>
              <a:t>2016/10/10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139681238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9A04C76-5E51-49FC-8A05-85E981157EA2}" type="datetime1">
              <a:rPr kumimoji="1" lang="ja-JP" altLang="en-US" smtClean="0"/>
              <a:t>2016/10/10</a:t>
            </a:fld>
            <a:endParaRPr kumimoji="1" lang="ja-JP" altLang="en-US"/>
          </a:p>
        </p:txBody>
      </p:sp>
      <p:sp>
        <p:nvSpPr>
          <p:cNvPr id="5" name="フッター プレースホルダー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BF795C5-F6D5-4578-8160-BA8002E681BC}" type="slidenum">
              <a:rPr kumimoji="1" lang="ja-JP" altLang="en-US" smtClean="0"/>
              <a:t>‹#›</a:t>
            </a:fld>
            <a:endParaRPr kumimoji="1" lang="ja-JP" altLang="en-US"/>
          </a:p>
        </p:txBody>
      </p:sp>
    </p:spTree>
    <p:extLst>
      <p:ext uri="{BB962C8B-B14F-4D97-AF65-F5344CB8AC3E}">
        <p14:creationId xmlns:p14="http://schemas.microsoft.com/office/powerpoint/2010/main" val="330083085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836743" y="580049"/>
            <a:ext cx="10524795" cy="584775"/>
          </a:xfrm>
          <a:prstGeom prst="rect">
            <a:avLst/>
          </a:prstGeom>
          <a:noFill/>
        </p:spPr>
        <p:txBody>
          <a:bodyPr wrap="square" rtlCol="0">
            <a:spAutoFit/>
          </a:bodyPr>
          <a:lstStyle/>
          <a:p>
            <a:pPr algn="ctr"/>
            <a:r>
              <a:rPr lang="en-US" altLang="ja-JP" sz="3200" b="1" dirty="0">
                <a:highlight>
                  <a:srgbClr val="FFFF00"/>
                </a:highlight>
                <a:latin typeface="Century" panose="02040604050505020304" pitchFamily="18" charset="0"/>
              </a:rPr>
              <a:t>JIT</a:t>
            </a:r>
            <a:r>
              <a:rPr lang="ja-JP" altLang="en-US" sz="3200" b="1" dirty="0">
                <a:highlight>
                  <a:srgbClr val="FFFF00"/>
                </a:highlight>
                <a:latin typeface="Century" panose="02040604050505020304" pitchFamily="18" charset="0"/>
              </a:rPr>
              <a:t>生産方式（</a:t>
            </a:r>
            <a:r>
              <a:rPr lang="en-US" altLang="ja-JP" sz="3200" b="1" dirty="0">
                <a:highlight>
                  <a:srgbClr val="FFFF00"/>
                </a:highlight>
                <a:latin typeface="Century" panose="02040604050505020304" pitchFamily="18" charset="0"/>
              </a:rPr>
              <a:t>CI-SC Scheduling</a:t>
            </a:r>
            <a:r>
              <a:rPr lang="ja-JP" altLang="en-US" sz="3200" b="1" dirty="0">
                <a:highlight>
                  <a:srgbClr val="FFFF00"/>
                </a:highlight>
                <a:latin typeface="Century" panose="02040604050505020304" pitchFamily="18" charset="0"/>
              </a:rPr>
              <a:t>）標準化プロジェクト</a:t>
            </a:r>
            <a:endParaRPr kumimoji="1" lang="ja-JP" altLang="en-US" sz="3200" b="1" dirty="0">
              <a:highlight>
                <a:srgbClr val="FFFF00"/>
              </a:highlight>
              <a:latin typeface="Century" panose="02040604050505020304" pitchFamily="18" charset="0"/>
            </a:endParaRPr>
          </a:p>
        </p:txBody>
      </p:sp>
      <p:sp>
        <p:nvSpPr>
          <p:cNvPr id="3" name="テキスト ボックス 2"/>
          <p:cNvSpPr txBox="1"/>
          <p:nvPr/>
        </p:nvSpPr>
        <p:spPr>
          <a:xfrm>
            <a:off x="1046374" y="1875215"/>
            <a:ext cx="10105534" cy="2554545"/>
          </a:xfrm>
          <a:prstGeom prst="rect">
            <a:avLst/>
          </a:prstGeom>
          <a:noFill/>
          <a:ln>
            <a:solidFill>
              <a:schemeClr val="accent1"/>
            </a:solidFill>
          </a:ln>
        </p:spPr>
        <p:txBody>
          <a:bodyPr wrap="square" rtlCol="0">
            <a:spAutoFit/>
          </a:bodyPr>
          <a:lstStyle/>
          <a:p>
            <a:r>
              <a:rPr lang="ja-JP" altLang="en-US" sz="3200" dirty="0"/>
              <a:t>提案業務要件</a:t>
            </a:r>
            <a:r>
              <a:rPr kumimoji="1" lang="en-US" altLang="ja-JP" sz="3200" dirty="0"/>
              <a:t>: </a:t>
            </a:r>
            <a:r>
              <a:rPr kumimoji="1" lang="ja-JP" altLang="en-US" sz="3200" dirty="0"/>
              <a:t>　</a:t>
            </a:r>
            <a:r>
              <a:rPr kumimoji="1" lang="en-US" altLang="ja-JP" sz="3200" dirty="0"/>
              <a:t>19</a:t>
            </a:r>
          </a:p>
          <a:p>
            <a:r>
              <a:rPr lang="en-US" altLang="ja-JP" sz="3200" dirty="0"/>
              <a:t>	</a:t>
            </a:r>
            <a:r>
              <a:rPr lang="ja-JP" altLang="en-US" sz="3200" dirty="0"/>
              <a:t>ソリューション合意</a:t>
            </a:r>
            <a:r>
              <a:rPr lang="en-US" altLang="ja-JP" sz="3200" dirty="0"/>
              <a:t>	10</a:t>
            </a:r>
          </a:p>
          <a:p>
            <a:r>
              <a:rPr kumimoji="1" lang="en-US" altLang="ja-JP" sz="3200" dirty="0"/>
              <a:t>	</a:t>
            </a:r>
            <a:r>
              <a:rPr lang="en-US" altLang="ja-JP" sz="3200" dirty="0"/>
              <a:t>BRS</a:t>
            </a:r>
            <a:r>
              <a:rPr lang="ja-JP" altLang="en-US" sz="3200" dirty="0"/>
              <a:t>作成合意</a:t>
            </a:r>
            <a:r>
              <a:rPr kumimoji="1" lang="en-US" altLang="ja-JP" sz="3200" dirty="0"/>
              <a:t>			2</a:t>
            </a:r>
          </a:p>
          <a:p>
            <a:r>
              <a:rPr lang="en-US" altLang="ja-JP" sz="3200" dirty="0"/>
              <a:t>	</a:t>
            </a:r>
            <a:r>
              <a:rPr lang="ja-JP" altLang="en-US" sz="3200" dirty="0"/>
              <a:t>要求取下げ</a:t>
            </a:r>
            <a:r>
              <a:rPr lang="en-US" altLang="ja-JP" sz="3200" dirty="0"/>
              <a:t>			6</a:t>
            </a:r>
          </a:p>
          <a:p>
            <a:r>
              <a:rPr kumimoji="1" lang="en-US" altLang="ja-JP" sz="3200" dirty="0"/>
              <a:t>	</a:t>
            </a:r>
            <a:r>
              <a:rPr lang="ja-JP" altLang="en-US" sz="3200" dirty="0"/>
              <a:t>保留</a:t>
            </a:r>
            <a:r>
              <a:rPr kumimoji="1" lang="en-US" altLang="ja-JP" sz="3200" dirty="0"/>
              <a:t>					1</a:t>
            </a:r>
            <a:endParaRPr kumimoji="1" lang="ja-JP" altLang="en-US" sz="3200" dirty="0"/>
          </a:p>
        </p:txBody>
      </p:sp>
      <p:sp>
        <p:nvSpPr>
          <p:cNvPr id="4" name="テキスト ボックス 3"/>
          <p:cNvSpPr txBox="1"/>
          <p:nvPr/>
        </p:nvSpPr>
        <p:spPr>
          <a:xfrm>
            <a:off x="920684" y="4429760"/>
            <a:ext cx="10536025" cy="1938992"/>
          </a:xfrm>
          <a:prstGeom prst="rect">
            <a:avLst/>
          </a:prstGeom>
          <a:noFill/>
        </p:spPr>
        <p:txBody>
          <a:bodyPr wrap="square" rtlCol="0">
            <a:spAutoFit/>
          </a:bodyPr>
          <a:lstStyle/>
          <a:p>
            <a:r>
              <a:rPr kumimoji="1" lang="ja-JP" altLang="en-US" sz="2400" dirty="0"/>
              <a:t>＊業務要件定義書（</a:t>
            </a:r>
            <a:r>
              <a:rPr kumimoji="1" lang="en-US" altLang="ja-JP" sz="2400" dirty="0"/>
              <a:t>BRS</a:t>
            </a:r>
            <a:r>
              <a:rPr kumimoji="1" lang="ja-JP" altLang="en-US" sz="2400" dirty="0"/>
              <a:t>）開発開始を合意。</a:t>
            </a:r>
            <a:endParaRPr kumimoji="1" lang="en-US" altLang="ja-JP" sz="2400" dirty="0"/>
          </a:p>
          <a:p>
            <a:pPr marL="342900" indent="-342900">
              <a:buFont typeface="Wingdings" panose="05000000000000000000" pitchFamily="2" charset="2"/>
              <a:buChar char="è"/>
            </a:pPr>
            <a:r>
              <a:rPr lang="ja-JP" altLang="en-US" sz="2400" dirty="0">
                <a:sym typeface="Wingdings" panose="05000000000000000000" pitchFamily="2" charset="2"/>
              </a:rPr>
              <a:t>要件収集ステージ（</a:t>
            </a:r>
            <a:r>
              <a:rPr lang="en-US" altLang="ja-JP" sz="2400" dirty="0">
                <a:sym typeface="Wingdings" panose="05000000000000000000" pitchFamily="2" charset="2"/>
              </a:rPr>
              <a:t>ODP2</a:t>
            </a:r>
            <a:r>
              <a:rPr lang="ja-JP" altLang="en-US" sz="2400" dirty="0">
                <a:sym typeface="Wingdings" panose="05000000000000000000" pitchFamily="2" charset="2"/>
              </a:rPr>
              <a:t>）から仕様開発ステージ（</a:t>
            </a:r>
            <a:r>
              <a:rPr lang="en-US" altLang="ja-JP" sz="2400" dirty="0">
                <a:sym typeface="Wingdings" panose="05000000000000000000" pitchFamily="2" charset="2"/>
              </a:rPr>
              <a:t>ODP3)</a:t>
            </a:r>
            <a:r>
              <a:rPr lang="ja-JP" altLang="en-US" sz="2400" dirty="0">
                <a:sym typeface="Wingdings" panose="05000000000000000000" pitchFamily="2" charset="2"/>
              </a:rPr>
              <a:t>へ進捗。</a:t>
            </a:r>
            <a:endParaRPr lang="en-US" altLang="ja-JP" sz="2400" dirty="0">
              <a:sym typeface="Wingdings" panose="05000000000000000000" pitchFamily="2" charset="2"/>
            </a:endParaRPr>
          </a:p>
          <a:p>
            <a:r>
              <a:rPr lang="ja-JP" altLang="en-US" sz="2400" dirty="0"/>
              <a:t>＊業務要件定義書（</a:t>
            </a:r>
            <a:r>
              <a:rPr lang="en-US" altLang="ja-JP" sz="2400" dirty="0"/>
              <a:t>BRS</a:t>
            </a:r>
            <a:r>
              <a:rPr lang="ja-JP" altLang="en-US" sz="2400" dirty="0"/>
              <a:t>）ドラフトは次回フォーラム（</a:t>
            </a:r>
            <a:r>
              <a:rPr lang="en-US" altLang="ja-JP" sz="2400" dirty="0"/>
              <a:t>3</a:t>
            </a:r>
            <a:r>
              <a:rPr lang="ja-JP" altLang="en-US" sz="2400" dirty="0"/>
              <a:t>月）までに策定。</a:t>
            </a:r>
            <a:endParaRPr lang="en-US" altLang="ja-JP" sz="2400" dirty="0"/>
          </a:p>
          <a:p>
            <a:r>
              <a:rPr lang="en-US" altLang="ja-JP" sz="2400" dirty="0">
                <a:sym typeface="Wingdings" panose="05000000000000000000" pitchFamily="2" charset="2"/>
              </a:rPr>
              <a:t></a:t>
            </a:r>
            <a:r>
              <a:rPr lang="ja-JP" altLang="en-US" sz="2400" dirty="0">
                <a:sym typeface="Wingdings" panose="05000000000000000000" pitchFamily="2" charset="2"/>
              </a:rPr>
              <a:t>その後、</a:t>
            </a:r>
            <a:r>
              <a:rPr lang="en-US" altLang="ja-JP" sz="2400" dirty="0">
                <a:sym typeface="Wingdings" panose="05000000000000000000" pitchFamily="2" charset="2"/>
              </a:rPr>
              <a:t>2</a:t>
            </a:r>
            <a:r>
              <a:rPr lang="ja-JP" altLang="en-US" sz="2400" dirty="0">
                <a:sym typeface="Wingdings" panose="05000000000000000000" pitchFamily="2" charset="2"/>
              </a:rPr>
              <a:t>か月の公開レビュー（</a:t>
            </a:r>
            <a:r>
              <a:rPr lang="en-US" altLang="ja-JP" sz="2400" dirty="0">
                <a:sym typeface="Wingdings" panose="05000000000000000000" pitchFamily="2" charset="2"/>
              </a:rPr>
              <a:t>ODP4</a:t>
            </a:r>
            <a:r>
              <a:rPr lang="ja-JP" altLang="en-US" sz="2400" dirty="0">
                <a:sym typeface="Wingdings" panose="05000000000000000000" pitchFamily="2" charset="2"/>
              </a:rPr>
              <a:t>）</a:t>
            </a:r>
            <a:endParaRPr lang="en-US" altLang="ja-JP" sz="2400" dirty="0"/>
          </a:p>
          <a:p>
            <a:r>
              <a:rPr lang="ja-JP" altLang="en-US" sz="2400" dirty="0"/>
              <a:t>＊次回電話会議は</a:t>
            </a:r>
            <a:r>
              <a:rPr lang="en-US" altLang="ja-JP" sz="2400" dirty="0"/>
              <a:t>11</a:t>
            </a:r>
            <a:r>
              <a:rPr lang="ja-JP" altLang="en-US" sz="2400" dirty="0"/>
              <a:t>月</a:t>
            </a:r>
            <a:r>
              <a:rPr lang="en-US" altLang="ja-JP" sz="2400" dirty="0"/>
              <a:t>1</a:t>
            </a:r>
            <a:r>
              <a:rPr lang="ja-JP" altLang="en-US" sz="2400" dirty="0"/>
              <a:t>日</a:t>
            </a:r>
            <a:endParaRPr kumimoji="1" lang="ja-JP" altLang="en-US" sz="2400" dirty="0"/>
          </a:p>
        </p:txBody>
      </p:sp>
      <p:sp>
        <p:nvSpPr>
          <p:cNvPr id="5" name="テキスト ボックス 4"/>
          <p:cNvSpPr txBox="1"/>
          <p:nvPr/>
        </p:nvSpPr>
        <p:spPr>
          <a:xfrm>
            <a:off x="2531096" y="1224670"/>
            <a:ext cx="7315200" cy="369332"/>
          </a:xfrm>
          <a:prstGeom prst="rect">
            <a:avLst/>
          </a:prstGeom>
          <a:noFill/>
        </p:spPr>
        <p:txBody>
          <a:bodyPr wrap="square" rtlCol="0">
            <a:spAutoFit/>
          </a:bodyPr>
          <a:lstStyle/>
          <a:p>
            <a:r>
              <a:rPr kumimoji="1" lang="ja-JP" altLang="en-US" dirty="0"/>
              <a:t>国連</a:t>
            </a:r>
            <a:r>
              <a:rPr kumimoji="1" lang="en-US" altLang="ja-JP" dirty="0"/>
              <a:t>CEFACT</a:t>
            </a:r>
            <a:r>
              <a:rPr kumimoji="1" lang="ja-JP" altLang="en-US" dirty="0"/>
              <a:t>フォーラム（</a:t>
            </a:r>
            <a:r>
              <a:rPr kumimoji="1" lang="en-US" altLang="ja-JP" dirty="0"/>
              <a:t>2016</a:t>
            </a:r>
            <a:r>
              <a:rPr kumimoji="1" lang="ja-JP" altLang="en-US" dirty="0"/>
              <a:t>年</a:t>
            </a:r>
            <a:r>
              <a:rPr kumimoji="1" lang="en-US" altLang="ja-JP" dirty="0"/>
              <a:t>9</a:t>
            </a:r>
            <a:r>
              <a:rPr kumimoji="1" lang="ja-JP" altLang="en-US" dirty="0"/>
              <a:t>月</a:t>
            </a:r>
            <a:r>
              <a:rPr kumimoji="1" lang="en-US" altLang="ja-JP" dirty="0"/>
              <a:t>26</a:t>
            </a:r>
            <a:r>
              <a:rPr kumimoji="1" lang="ja-JP" altLang="en-US" dirty="0"/>
              <a:t>日</a:t>
            </a:r>
            <a:r>
              <a:rPr kumimoji="1" lang="ja-JP" altLang="en-US" dirty="0" err="1"/>
              <a:t>ー</a:t>
            </a:r>
            <a:r>
              <a:rPr kumimoji="1" lang="en-US" altLang="ja-JP" dirty="0"/>
              <a:t>30</a:t>
            </a:r>
            <a:r>
              <a:rPr kumimoji="1" lang="ja-JP" altLang="en-US" dirty="0"/>
              <a:t>日）審議結果</a:t>
            </a:r>
          </a:p>
        </p:txBody>
      </p:sp>
      <p:sp>
        <p:nvSpPr>
          <p:cNvPr id="6" name="スライド番号プレースホルダー 5"/>
          <p:cNvSpPr>
            <a:spLocks noGrp="1"/>
          </p:cNvSpPr>
          <p:nvPr>
            <p:ph type="sldNum" sz="quarter" idx="12"/>
          </p:nvPr>
        </p:nvSpPr>
        <p:spPr/>
        <p:txBody>
          <a:bodyPr/>
          <a:lstStyle/>
          <a:p>
            <a:fld id="{CBF795C5-F6D5-4578-8160-BA8002E681BC}" type="slidenum">
              <a:rPr kumimoji="1" lang="ja-JP" altLang="en-US" smtClean="0"/>
              <a:t>1</a:t>
            </a:fld>
            <a:endParaRPr kumimoji="1" lang="ja-JP" altLang="en-US"/>
          </a:p>
        </p:txBody>
      </p:sp>
      <p:sp>
        <p:nvSpPr>
          <p:cNvPr id="7" name="テキスト ボックス 6"/>
          <p:cNvSpPr txBox="1"/>
          <p:nvPr/>
        </p:nvSpPr>
        <p:spPr>
          <a:xfrm>
            <a:off x="9426803" y="103695"/>
            <a:ext cx="2356701" cy="369332"/>
          </a:xfrm>
          <a:prstGeom prst="rect">
            <a:avLst/>
          </a:prstGeom>
          <a:noFill/>
          <a:ln>
            <a:solidFill>
              <a:schemeClr val="accent1"/>
            </a:solidFill>
          </a:ln>
        </p:spPr>
        <p:txBody>
          <a:bodyPr wrap="square" rtlCol="0">
            <a:spAutoFit/>
          </a:bodyPr>
          <a:lstStyle/>
          <a:p>
            <a:pPr algn="ctr"/>
            <a:r>
              <a:rPr kumimoji="1" lang="ja-JP" altLang="en-US" dirty="0"/>
              <a:t>業界横断</a:t>
            </a:r>
            <a:r>
              <a:rPr kumimoji="1" lang="en-US" altLang="ja-JP" dirty="0"/>
              <a:t>2016-3-03</a:t>
            </a:r>
            <a:endParaRPr kumimoji="1" lang="ja-JP" altLang="en-US" dirty="0"/>
          </a:p>
        </p:txBody>
      </p:sp>
    </p:spTree>
    <p:extLst>
      <p:ext uri="{BB962C8B-B14F-4D97-AF65-F5344CB8AC3E}">
        <p14:creationId xmlns:p14="http://schemas.microsoft.com/office/powerpoint/2010/main" val="27573060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図 1"/>
          <p:cNvPicPr>
            <a:picLocks noChangeAspect="1"/>
          </p:cNvPicPr>
          <p:nvPr/>
        </p:nvPicPr>
        <p:blipFill>
          <a:blip r:embed="rId2"/>
          <a:stretch>
            <a:fillRect/>
          </a:stretch>
        </p:blipFill>
        <p:spPr>
          <a:xfrm>
            <a:off x="1690500" y="507300"/>
            <a:ext cx="8501250" cy="5871176"/>
          </a:xfrm>
          <a:prstGeom prst="rect">
            <a:avLst/>
          </a:prstGeom>
        </p:spPr>
      </p:pic>
      <p:sp>
        <p:nvSpPr>
          <p:cNvPr id="3" name="スライド番号プレースホルダー 2"/>
          <p:cNvSpPr>
            <a:spLocks noGrp="1"/>
          </p:cNvSpPr>
          <p:nvPr>
            <p:ph type="sldNum" sz="quarter" idx="12"/>
          </p:nvPr>
        </p:nvSpPr>
        <p:spPr/>
        <p:txBody>
          <a:bodyPr/>
          <a:lstStyle/>
          <a:p>
            <a:fld id="{CBF795C5-F6D5-4578-8160-BA8002E681BC}" type="slidenum">
              <a:rPr kumimoji="1" lang="ja-JP" altLang="en-US" smtClean="0"/>
              <a:t>2</a:t>
            </a:fld>
            <a:endParaRPr kumimoji="1" lang="ja-JP" altLang="en-US"/>
          </a:p>
        </p:txBody>
      </p:sp>
    </p:spTree>
    <p:extLst>
      <p:ext uri="{BB962C8B-B14F-4D97-AF65-F5344CB8AC3E}">
        <p14:creationId xmlns:p14="http://schemas.microsoft.com/office/powerpoint/2010/main" val="9874596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249382" y="169369"/>
            <a:ext cx="2507672" cy="369332"/>
          </a:xfrm>
          <a:prstGeom prst="rect">
            <a:avLst/>
          </a:prstGeom>
          <a:noFill/>
          <a:ln>
            <a:solidFill>
              <a:schemeClr val="accent1"/>
            </a:solidFill>
          </a:ln>
        </p:spPr>
        <p:txBody>
          <a:bodyPr wrap="square" rtlCol="0">
            <a:spAutoFit/>
          </a:bodyPr>
          <a:lstStyle/>
          <a:p>
            <a:pPr algn="ctr"/>
            <a:r>
              <a:rPr kumimoji="1" lang="ja-JP" altLang="en-US" dirty="0"/>
              <a:t>リクワイアメント１</a:t>
            </a:r>
          </a:p>
        </p:txBody>
      </p:sp>
      <p:sp>
        <p:nvSpPr>
          <p:cNvPr id="3" name="正方形/長方形 2"/>
          <p:cNvSpPr/>
          <p:nvPr/>
        </p:nvSpPr>
        <p:spPr>
          <a:xfrm>
            <a:off x="2854036" y="395598"/>
            <a:ext cx="5913798" cy="584775"/>
          </a:xfrm>
          <a:prstGeom prst="rect">
            <a:avLst/>
          </a:prstGeom>
        </p:spPr>
        <p:txBody>
          <a:bodyPr wrap="none">
            <a:spAutoFit/>
          </a:bodyPr>
          <a:lstStyle/>
          <a:p>
            <a:r>
              <a:rPr lang="ja-JP" altLang="en-US" sz="3200" dirty="0"/>
              <a:t>需要予測（</a:t>
            </a:r>
            <a:r>
              <a:rPr lang="en-US" altLang="ja-JP" sz="3200" dirty="0"/>
              <a:t>CISDF</a:t>
            </a:r>
            <a:r>
              <a:rPr lang="ja-JP" altLang="en-US" sz="3200" dirty="0"/>
              <a:t>）の機能追加</a:t>
            </a:r>
          </a:p>
        </p:txBody>
      </p:sp>
      <p:sp>
        <p:nvSpPr>
          <p:cNvPr id="4" name="テキスト ボックス 3"/>
          <p:cNvSpPr txBox="1"/>
          <p:nvPr/>
        </p:nvSpPr>
        <p:spPr>
          <a:xfrm>
            <a:off x="1122731" y="980373"/>
            <a:ext cx="10044545" cy="5632311"/>
          </a:xfrm>
          <a:prstGeom prst="rect">
            <a:avLst/>
          </a:prstGeom>
          <a:noFill/>
          <a:ln>
            <a:solidFill>
              <a:schemeClr val="accent1"/>
            </a:solidFill>
          </a:ln>
        </p:spPr>
        <p:txBody>
          <a:bodyPr wrap="square" rtlCol="0">
            <a:spAutoFit/>
          </a:bodyPr>
          <a:lstStyle/>
          <a:p>
            <a:r>
              <a:rPr kumimoji="1" lang="ja-JP" altLang="en-US" sz="2000" dirty="0"/>
              <a:t>１．１　内示／確定区分指定</a:t>
            </a:r>
            <a:endParaRPr kumimoji="1" lang="en-US" altLang="ja-JP" sz="2000" dirty="0"/>
          </a:p>
          <a:p>
            <a:r>
              <a:rPr lang="en-US" altLang="ja-JP" sz="2000" dirty="0"/>
              <a:t>	</a:t>
            </a:r>
            <a:r>
              <a:rPr lang="ja-JP" altLang="en-US" sz="2000" dirty="0"/>
              <a:t>既存 </a:t>
            </a:r>
            <a:r>
              <a:rPr lang="en-US" altLang="ja-JP" sz="2000" dirty="0"/>
              <a:t>Supply Plan. Type. Code</a:t>
            </a:r>
            <a:r>
              <a:rPr lang="ja-JP" altLang="en-US" sz="2000" dirty="0"/>
              <a:t>で指定可能。</a:t>
            </a:r>
            <a:endParaRPr lang="en-US" altLang="ja-JP" sz="2000" dirty="0"/>
          </a:p>
          <a:p>
            <a:r>
              <a:rPr kumimoji="1" lang="en-US" altLang="ja-JP" sz="2000" dirty="0"/>
              <a:t>	</a:t>
            </a:r>
            <a:r>
              <a:rPr kumimoji="1" lang="en-US" altLang="ja-JP" sz="2000" dirty="0">
                <a:highlight>
                  <a:srgbClr val="FFFF00"/>
                </a:highlight>
                <a:sym typeface="Wingdings" panose="05000000000000000000" pitchFamily="2" charset="2"/>
              </a:rPr>
              <a:t></a:t>
            </a:r>
            <a:r>
              <a:rPr kumimoji="1" lang="ja-JP" altLang="en-US" sz="2000" dirty="0">
                <a:highlight>
                  <a:srgbClr val="FFFF00"/>
                </a:highlight>
                <a:sym typeface="Wingdings" panose="05000000000000000000" pitchFamily="2" charset="2"/>
              </a:rPr>
              <a:t>要求取り下げ</a:t>
            </a:r>
            <a:endParaRPr kumimoji="1" lang="en-US" altLang="ja-JP" sz="2000" dirty="0">
              <a:highlight>
                <a:srgbClr val="FFFF00"/>
              </a:highlight>
            </a:endParaRPr>
          </a:p>
          <a:p>
            <a:r>
              <a:rPr lang="ja-JP" altLang="en-US" sz="2000" dirty="0"/>
              <a:t>１．２　内示／確定日時指定</a:t>
            </a:r>
            <a:endParaRPr lang="en-US" altLang="ja-JP" sz="2000" dirty="0"/>
          </a:p>
          <a:p>
            <a:r>
              <a:rPr lang="en-US" altLang="ja-JP" sz="2000" dirty="0"/>
              <a:t>	</a:t>
            </a:r>
            <a:r>
              <a:rPr lang="ja-JP" altLang="en-US" sz="2000" dirty="0"/>
              <a:t>新 </a:t>
            </a:r>
            <a:r>
              <a:rPr lang="en-US" altLang="ja-JP" sz="2000" dirty="0"/>
              <a:t>Document. Agreed. Date Time</a:t>
            </a:r>
            <a:r>
              <a:rPr lang="ja-JP" altLang="en-US" sz="2000" dirty="0"/>
              <a:t>を要求。</a:t>
            </a:r>
            <a:endParaRPr lang="en-US" altLang="ja-JP" sz="2000" dirty="0"/>
          </a:p>
          <a:p>
            <a:r>
              <a:rPr lang="en-US" altLang="ja-JP" sz="2000" dirty="0"/>
              <a:t>	</a:t>
            </a:r>
            <a:r>
              <a:rPr lang="en-US" altLang="ja-JP" sz="2000" dirty="0">
                <a:highlight>
                  <a:srgbClr val="FF00FF"/>
                </a:highlight>
                <a:sym typeface="Wingdings" panose="05000000000000000000" pitchFamily="2" charset="2"/>
              </a:rPr>
              <a:t></a:t>
            </a:r>
            <a:r>
              <a:rPr lang="ja-JP" altLang="en-US" sz="2000" dirty="0">
                <a:highlight>
                  <a:srgbClr val="FF00FF"/>
                </a:highlight>
                <a:sym typeface="Wingdings" panose="05000000000000000000" pitchFamily="2" charset="2"/>
              </a:rPr>
              <a:t>要求を</a:t>
            </a:r>
            <a:r>
              <a:rPr lang="en-US" altLang="ja-JP" sz="2000" dirty="0">
                <a:highlight>
                  <a:srgbClr val="FF00FF"/>
                </a:highlight>
                <a:sym typeface="Wingdings" panose="05000000000000000000" pitchFamily="2" charset="2"/>
              </a:rPr>
              <a:t>Document. Acceptance. Date Time</a:t>
            </a:r>
            <a:r>
              <a:rPr lang="ja-JP" altLang="en-US" sz="2000" dirty="0">
                <a:highlight>
                  <a:srgbClr val="FF00FF"/>
                </a:highlight>
                <a:sym typeface="Wingdings" panose="05000000000000000000" pitchFamily="2" charset="2"/>
              </a:rPr>
              <a:t>に変更</a:t>
            </a:r>
            <a:endParaRPr lang="en-US" altLang="ja-JP" sz="2000" dirty="0">
              <a:highlight>
                <a:srgbClr val="FF00FF"/>
              </a:highlight>
            </a:endParaRPr>
          </a:p>
          <a:p>
            <a:r>
              <a:rPr kumimoji="1" lang="ja-JP" altLang="en-US" sz="2000" dirty="0"/>
              <a:t>１．３　梱包単位数指定</a:t>
            </a:r>
            <a:endParaRPr kumimoji="1" lang="en-US" altLang="ja-JP" sz="2000" dirty="0"/>
          </a:p>
          <a:p>
            <a:r>
              <a:rPr lang="en-US" altLang="ja-JP" sz="2000" dirty="0"/>
              <a:t>	</a:t>
            </a:r>
            <a:r>
              <a:rPr lang="ja-JP" altLang="en-US" sz="2000" dirty="0"/>
              <a:t>新 </a:t>
            </a:r>
            <a:r>
              <a:rPr lang="en-US" altLang="ja-JP" sz="2000" dirty="0"/>
              <a:t>Trade Delivery. Per Package_ Unit. Quantity</a:t>
            </a:r>
            <a:r>
              <a:rPr lang="ja-JP" altLang="en-US" sz="2000" dirty="0"/>
              <a:t>を要求。</a:t>
            </a:r>
            <a:endParaRPr lang="en-US" altLang="ja-JP" sz="2000" dirty="0"/>
          </a:p>
          <a:p>
            <a:r>
              <a:rPr kumimoji="1" lang="en-US" altLang="ja-JP" sz="2000" dirty="0"/>
              <a:t>	</a:t>
            </a:r>
            <a:r>
              <a:rPr kumimoji="1" lang="en-US" altLang="ja-JP" sz="2000" dirty="0">
                <a:highlight>
                  <a:srgbClr val="FF00FF"/>
                </a:highlight>
                <a:sym typeface="Wingdings" panose="05000000000000000000" pitchFamily="2" charset="2"/>
              </a:rPr>
              <a:t></a:t>
            </a:r>
            <a:r>
              <a:rPr kumimoji="1" lang="ja-JP" altLang="en-US" sz="2000" dirty="0">
                <a:highlight>
                  <a:srgbClr val="FF00FF"/>
                </a:highlight>
                <a:sym typeface="Wingdings" panose="05000000000000000000" pitchFamily="2" charset="2"/>
              </a:rPr>
              <a:t>合意</a:t>
            </a:r>
            <a:endParaRPr kumimoji="1" lang="en-US" altLang="ja-JP" sz="2000" dirty="0">
              <a:highlight>
                <a:srgbClr val="FF00FF"/>
              </a:highlight>
            </a:endParaRPr>
          </a:p>
          <a:p>
            <a:r>
              <a:rPr lang="ja-JP" altLang="en-US" sz="2000" dirty="0"/>
              <a:t>１．４　当月／次月／次次月ごとの数量指定</a:t>
            </a:r>
            <a:endParaRPr lang="en-US" altLang="ja-JP" sz="2000" dirty="0"/>
          </a:p>
          <a:p>
            <a:r>
              <a:rPr lang="en-US" altLang="ja-JP" sz="2000" dirty="0"/>
              <a:t>	</a:t>
            </a:r>
            <a:r>
              <a:rPr lang="en-US" altLang="ja-JP" sz="2000" dirty="0">
                <a:sym typeface="Wingdings" panose="05000000000000000000" pitchFamily="2" charset="2"/>
              </a:rPr>
              <a:t> Event. Occurrence. Date Time</a:t>
            </a:r>
            <a:r>
              <a:rPr lang="ja-JP" altLang="en-US" sz="2000" dirty="0">
                <a:sym typeface="Wingdings" panose="05000000000000000000" pitchFamily="2" charset="2"/>
              </a:rPr>
              <a:t>で当月／次月／次次月は指定可能</a:t>
            </a:r>
            <a:r>
              <a:rPr lang="ja-JP" altLang="en-US" sz="2000" dirty="0"/>
              <a:t>。</a:t>
            </a:r>
            <a:endParaRPr lang="en-US" altLang="ja-JP" sz="2000" dirty="0"/>
          </a:p>
          <a:p>
            <a:r>
              <a:rPr lang="en-US" altLang="ja-JP" sz="2000" dirty="0"/>
              <a:t>	</a:t>
            </a:r>
            <a:r>
              <a:rPr lang="en-US" altLang="ja-JP" sz="2000" dirty="0">
                <a:highlight>
                  <a:srgbClr val="FFFF00"/>
                </a:highlight>
                <a:sym typeface="Wingdings" panose="05000000000000000000" pitchFamily="2" charset="2"/>
              </a:rPr>
              <a:t></a:t>
            </a:r>
            <a:r>
              <a:rPr lang="ja-JP" altLang="en-US" sz="2000" dirty="0">
                <a:highlight>
                  <a:srgbClr val="FFFF00"/>
                </a:highlight>
                <a:sym typeface="Wingdings" panose="05000000000000000000" pitchFamily="2" charset="2"/>
              </a:rPr>
              <a:t>要求取り下げ</a:t>
            </a:r>
            <a:endParaRPr lang="en-US" altLang="ja-JP" sz="2000" dirty="0">
              <a:highlight>
                <a:srgbClr val="FFFF00"/>
              </a:highlight>
            </a:endParaRPr>
          </a:p>
          <a:p>
            <a:r>
              <a:rPr kumimoji="1" lang="ja-JP" altLang="en-US" sz="2000" dirty="0"/>
              <a:t>１．５　配送方式指定</a:t>
            </a:r>
            <a:endParaRPr kumimoji="1" lang="en-US" altLang="ja-JP" sz="2000" dirty="0"/>
          </a:p>
          <a:p>
            <a:r>
              <a:rPr lang="en-US" altLang="ja-JP" sz="2000" dirty="0"/>
              <a:t>	</a:t>
            </a:r>
            <a:r>
              <a:rPr lang="ja-JP" altLang="en-US" sz="2000" dirty="0"/>
              <a:t>新 </a:t>
            </a:r>
            <a:r>
              <a:rPr lang="en-US" altLang="ja-JP" sz="2000" dirty="0"/>
              <a:t>Transport Movement. Type. Code</a:t>
            </a:r>
            <a:r>
              <a:rPr lang="ja-JP" altLang="en-US" sz="2000" dirty="0"/>
              <a:t>で配送方式指定を要求。</a:t>
            </a:r>
            <a:endParaRPr lang="en-US" altLang="ja-JP" sz="2000" dirty="0"/>
          </a:p>
          <a:p>
            <a:r>
              <a:rPr kumimoji="1" lang="en-US" altLang="ja-JP" sz="2000" dirty="0"/>
              <a:t>	</a:t>
            </a:r>
            <a:r>
              <a:rPr kumimoji="1" lang="en-US" altLang="ja-JP" sz="2000" dirty="0">
                <a:highlight>
                  <a:srgbClr val="FF00FF"/>
                </a:highlight>
                <a:sym typeface="Wingdings" panose="05000000000000000000" pitchFamily="2" charset="2"/>
              </a:rPr>
              <a:t></a:t>
            </a:r>
            <a:r>
              <a:rPr lang="ja-JP" altLang="en-US" sz="2000" dirty="0">
                <a:highlight>
                  <a:srgbClr val="FF00FF"/>
                </a:highlight>
                <a:sym typeface="Wingdings" panose="05000000000000000000" pitchFamily="2" charset="2"/>
              </a:rPr>
              <a:t>合意</a:t>
            </a:r>
            <a:endParaRPr kumimoji="1" lang="en-US" altLang="ja-JP" sz="2000" dirty="0">
              <a:highlight>
                <a:srgbClr val="FF00FF"/>
              </a:highlight>
            </a:endParaRPr>
          </a:p>
          <a:p>
            <a:r>
              <a:rPr lang="ja-JP" altLang="en-US" sz="2000" dirty="0"/>
              <a:t>１．６　物流パッケージタイプ指定</a:t>
            </a:r>
            <a:endParaRPr lang="en-US" altLang="ja-JP" sz="2000" dirty="0"/>
          </a:p>
          <a:p>
            <a:r>
              <a:rPr kumimoji="1" lang="en-US" altLang="ja-JP" sz="2000" dirty="0"/>
              <a:t>	Trade Line Item</a:t>
            </a:r>
            <a:r>
              <a:rPr kumimoji="1" lang="ja-JP" altLang="en-US" sz="2000" dirty="0"/>
              <a:t>に</a:t>
            </a:r>
            <a:r>
              <a:rPr kumimoji="1" lang="en-US" altLang="ja-JP" sz="2000" dirty="0"/>
              <a:t>Logistics_ Package</a:t>
            </a:r>
            <a:r>
              <a:rPr kumimoji="1" lang="ja-JP" altLang="en-US" sz="2000" dirty="0"/>
              <a:t>を追加（</a:t>
            </a:r>
            <a:r>
              <a:rPr kumimoji="1" lang="en-US" altLang="ja-JP" sz="2000" dirty="0"/>
              <a:t>Association</a:t>
            </a:r>
            <a:r>
              <a:rPr kumimoji="1" lang="ja-JP" altLang="en-US" sz="2000" dirty="0"/>
              <a:t>）要求。</a:t>
            </a:r>
            <a:endParaRPr kumimoji="1" lang="en-US" altLang="ja-JP" sz="2000" dirty="0"/>
          </a:p>
          <a:p>
            <a:r>
              <a:rPr lang="en-US" altLang="ja-JP" sz="2000" dirty="0"/>
              <a:t>	</a:t>
            </a:r>
            <a:r>
              <a:rPr lang="en-US" altLang="ja-JP" sz="2000" dirty="0">
                <a:highlight>
                  <a:srgbClr val="FF00FF"/>
                </a:highlight>
                <a:sym typeface="Wingdings" panose="05000000000000000000" pitchFamily="2" charset="2"/>
              </a:rPr>
              <a:t></a:t>
            </a:r>
            <a:r>
              <a:rPr lang="ja-JP" altLang="en-US" sz="2000" dirty="0">
                <a:highlight>
                  <a:srgbClr val="FF00FF"/>
                </a:highlight>
                <a:sym typeface="Wingdings" panose="05000000000000000000" pitchFamily="2" charset="2"/>
              </a:rPr>
              <a:t>合意</a:t>
            </a:r>
            <a:r>
              <a:rPr kumimoji="1" lang="ja-JP" altLang="en-US" sz="2000" dirty="0">
                <a:highlight>
                  <a:srgbClr val="FF00FF"/>
                </a:highlight>
              </a:rPr>
              <a:t>　</a:t>
            </a:r>
          </a:p>
        </p:txBody>
      </p:sp>
      <p:sp>
        <p:nvSpPr>
          <p:cNvPr id="5" name="スライド番号プレースホルダー 4"/>
          <p:cNvSpPr>
            <a:spLocks noGrp="1"/>
          </p:cNvSpPr>
          <p:nvPr>
            <p:ph type="sldNum" sz="quarter" idx="12"/>
          </p:nvPr>
        </p:nvSpPr>
        <p:spPr/>
        <p:txBody>
          <a:bodyPr/>
          <a:lstStyle/>
          <a:p>
            <a:fld id="{CBF795C5-F6D5-4578-8160-BA8002E681BC}" type="slidenum">
              <a:rPr kumimoji="1" lang="ja-JP" altLang="en-US" smtClean="0"/>
              <a:t>3</a:t>
            </a:fld>
            <a:endParaRPr kumimoji="1" lang="ja-JP" altLang="en-US"/>
          </a:p>
        </p:txBody>
      </p:sp>
    </p:spTree>
    <p:extLst>
      <p:ext uri="{BB962C8B-B14F-4D97-AF65-F5344CB8AC3E}">
        <p14:creationId xmlns:p14="http://schemas.microsoft.com/office/powerpoint/2010/main" val="18450709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249382" y="210932"/>
            <a:ext cx="2507672" cy="646331"/>
          </a:xfrm>
          <a:prstGeom prst="rect">
            <a:avLst/>
          </a:prstGeom>
          <a:noFill/>
          <a:ln>
            <a:solidFill>
              <a:schemeClr val="accent1"/>
            </a:solidFill>
          </a:ln>
        </p:spPr>
        <p:txBody>
          <a:bodyPr wrap="square" rtlCol="0">
            <a:spAutoFit/>
          </a:bodyPr>
          <a:lstStyle/>
          <a:p>
            <a:pPr algn="ctr"/>
            <a:r>
              <a:rPr kumimoji="1" lang="ja-JP" altLang="en-US" dirty="0"/>
              <a:t>リクワイアメント２（その１）</a:t>
            </a:r>
          </a:p>
        </p:txBody>
      </p:sp>
      <p:sp>
        <p:nvSpPr>
          <p:cNvPr id="3" name="正方形/長方形 2"/>
          <p:cNvSpPr/>
          <p:nvPr/>
        </p:nvSpPr>
        <p:spPr>
          <a:xfrm>
            <a:off x="2854036" y="395598"/>
            <a:ext cx="6966972" cy="584775"/>
          </a:xfrm>
          <a:prstGeom prst="rect">
            <a:avLst/>
          </a:prstGeom>
        </p:spPr>
        <p:txBody>
          <a:bodyPr wrap="none">
            <a:spAutoFit/>
          </a:bodyPr>
          <a:lstStyle/>
          <a:p>
            <a:r>
              <a:rPr lang="ja-JP" altLang="en-US" sz="3200" dirty="0"/>
              <a:t>納入指示（</a:t>
            </a:r>
            <a:r>
              <a:rPr lang="en-US" altLang="ja-JP" sz="3200" dirty="0"/>
              <a:t>CISSI</a:t>
            </a:r>
            <a:r>
              <a:rPr lang="ja-JP" altLang="en-US" sz="3200" dirty="0"/>
              <a:t>）に現品票情報追加</a:t>
            </a:r>
          </a:p>
        </p:txBody>
      </p:sp>
      <p:sp>
        <p:nvSpPr>
          <p:cNvPr id="4" name="テキスト ボックス 3"/>
          <p:cNvSpPr txBox="1"/>
          <p:nvPr/>
        </p:nvSpPr>
        <p:spPr>
          <a:xfrm>
            <a:off x="1122731" y="980373"/>
            <a:ext cx="10044545" cy="5539978"/>
          </a:xfrm>
          <a:prstGeom prst="rect">
            <a:avLst/>
          </a:prstGeom>
          <a:noFill/>
          <a:ln>
            <a:solidFill>
              <a:schemeClr val="accent1"/>
            </a:solidFill>
          </a:ln>
        </p:spPr>
        <p:txBody>
          <a:bodyPr wrap="square" rtlCol="0">
            <a:spAutoFit/>
          </a:bodyPr>
          <a:lstStyle/>
          <a:p>
            <a:r>
              <a:rPr lang="ja-JP" altLang="en-US" sz="2000" dirty="0"/>
              <a:t>２</a:t>
            </a:r>
            <a:r>
              <a:rPr kumimoji="1" lang="ja-JP" altLang="en-US" sz="2000" dirty="0"/>
              <a:t>．１　文書に種別（新規／変更）と合意日時追加　</a:t>
            </a:r>
            <a:endParaRPr kumimoji="1" lang="en-US" altLang="ja-JP" sz="2000" dirty="0"/>
          </a:p>
          <a:p>
            <a:r>
              <a:rPr lang="en-US" altLang="ja-JP" sz="2000" dirty="0"/>
              <a:t>	Exchanged Document</a:t>
            </a:r>
            <a:r>
              <a:rPr lang="ja-JP" altLang="en-US" sz="2000" dirty="0"/>
              <a:t>に</a:t>
            </a:r>
            <a:r>
              <a:rPr lang="en-US" altLang="ja-JP" sz="2000" dirty="0"/>
              <a:t>Purpose. Code</a:t>
            </a:r>
            <a:r>
              <a:rPr lang="ja-JP" altLang="en-US" sz="2000" dirty="0"/>
              <a:t>と</a:t>
            </a:r>
            <a:r>
              <a:rPr lang="en-US" altLang="ja-JP" sz="2000" dirty="0"/>
              <a:t>Agreed. Date Time</a:t>
            </a:r>
            <a:r>
              <a:rPr lang="ja-JP" altLang="en-US" sz="2000" dirty="0"/>
              <a:t>追加。</a:t>
            </a:r>
            <a:endParaRPr lang="en-US" altLang="ja-JP" sz="2000" dirty="0"/>
          </a:p>
          <a:p>
            <a:r>
              <a:rPr kumimoji="1" lang="en-US" altLang="ja-JP" sz="2000" dirty="0"/>
              <a:t>	</a:t>
            </a:r>
            <a:r>
              <a:rPr kumimoji="1" lang="en-US" altLang="ja-JP" sz="2000" dirty="0">
                <a:highlight>
                  <a:srgbClr val="FFFF00"/>
                </a:highlight>
                <a:sym typeface="Wingdings" panose="05000000000000000000" pitchFamily="2" charset="2"/>
              </a:rPr>
              <a:t></a:t>
            </a:r>
            <a:r>
              <a:rPr lang="en-US" altLang="ja-JP" sz="2000" dirty="0">
                <a:highlight>
                  <a:srgbClr val="FFFF00"/>
                </a:highlight>
                <a:sym typeface="Wingdings" panose="05000000000000000000" pitchFamily="2" charset="2"/>
              </a:rPr>
              <a:t>Purpose. Code </a:t>
            </a:r>
            <a:r>
              <a:rPr lang="ja-JP" altLang="en-US" sz="2000" dirty="0">
                <a:highlight>
                  <a:srgbClr val="FFFF00"/>
                </a:highlight>
                <a:sym typeface="Wingdings" panose="05000000000000000000" pitchFamily="2" charset="2"/>
              </a:rPr>
              <a:t>の代わりに</a:t>
            </a:r>
            <a:r>
              <a:rPr lang="en-US" altLang="ja-JP" sz="2000" dirty="0">
                <a:highlight>
                  <a:srgbClr val="FFFF00"/>
                </a:highlight>
                <a:sym typeface="Wingdings" panose="05000000000000000000" pitchFamily="2" charset="2"/>
              </a:rPr>
              <a:t>Status. Code</a:t>
            </a:r>
            <a:r>
              <a:rPr lang="ja-JP" altLang="en-US" sz="2000" dirty="0">
                <a:highlight>
                  <a:srgbClr val="FFFF00"/>
                </a:highlight>
                <a:sym typeface="Wingdings" panose="05000000000000000000" pitchFamily="2" charset="2"/>
              </a:rPr>
              <a:t>使用（要求取り下げ）</a:t>
            </a:r>
            <a:endParaRPr lang="en-US" altLang="ja-JP" sz="2000" dirty="0">
              <a:highlight>
                <a:srgbClr val="FFFF00"/>
              </a:highlight>
              <a:sym typeface="Wingdings" panose="05000000000000000000" pitchFamily="2" charset="2"/>
            </a:endParaRPr>
          </a:p>
          <a:p>
            <a:r>
              <a:rPr kumimoji="1" lang="en-US" altLang="ja-JP" sz="2000" dirty="0">
                <a:sym typeface="Wingdings" panose="05000000000000000000" pitchFamily="2" charset="2"/>
              </a:rPr>
              <a:t>	Agreed. Date</a:t>
            </a:r>
            <a:r>
              <a:rPr kumimoji="1" lang="ja-JP" altLang="en-US" sz="2000" dirty="0">
                <a:sym typeface="Wingdings" panose="05000000000000000000" pitchFamily="2" charset="2"/>
              </a:rPr>
              <a:t>は</a:t>
            </a:r>
            <a:r>
              <a:rPr kumimoji="1" lang="en-US" altLang="ja-JP" sz="2000" dirty="0">
                <a:sym typeface="Wingdings" panose="05000000000000000000" pitchFamily="2" charset="2"/>
              </a:rPr>
              <a:t>Acceptance. Date Time</a:t>
            </a:r>
            <a:r>
              <a:rPr kumimoji="1" lang="ja-JP" altLang="en-US" sz="2000" dirty="0">
                <a:sym typeface="Wingdings" panose="05000000000000000000" pitchFamily="2" charset="2"/>
              </a:rPr>
              <a:t>に変更</a:t>
            </a:r>
            <a:endParaRPr kumimoji="1" lang="en-US" altLang="ja-JP" sz="2000" dirty="0"/>
          </a:p>
          <a:p>
            <a:r>
              <a:rPr lang="ja-JP" altLang="en-US" sz="2000" dirty="0"/>
              <a:t>２．２　発注金額と税額項目追加</a:t>
            </a:r>
            <a:endParaRPr lang="en-US" altLang="ja-JP" sz="2000" dirty="0"/>
          </a:p>
          <a:p>
            <a:r>
              <a:rPr lang="en-US" altLang="ja-JP" sz="2000" dirty="0"/>
              <a:t>	Trade Agreement. Product. CI_ Trade_ Price</a:t>
            </a:r>
            <a:r>
              <a:rPr lang="ja-JP" altLang="en-US" sz="2000" dirty="0"/>
              <a:t>と</a:t>
            </a:r>
            <a:r>
              <a:rPr lang="en-US" altLang="ja-JP" sz="2000" dirty="0"/>
              <a:t>CI_ Trade_ Tax</a:t>
            </a:r>
            <a:r>
              <a:rPr lang="ja-JP" altLang="en-US" sz="2000" dirty="0"/>
              <a:t>を要求。</a:t>
            </a:r>
            <a:endParaRPr lang="en-US" altLang="ja-JP" sz="2000" dirty="0"/>
          </a:p>
          <a:p>
            <a:r>
              <a:rPr lang="en-US" altLang="ja-JP" sz="2000" dirty="0"/>
              <a:t>	</a:t>
            </a:r>
            <a:r>
              <a:rPr lang="en-US" altLang="ja-JP" sz="2000" dirty="0">
                <a:highlight>
                  <a:srgbClr val="FFFF00"/>
                </a:highlight>
                <a:sym typeface="Wingdings" panose="05000000000000000000" pitchFamily="2" charset="2"/>
              </a:rPr>
              <a:t></a:t>
            </a:r>
            <a:r>
              <a:rPr lang="en-US" altLang="ja-JP" sz="2000" dirty="0">
                <a:highlight>
                  <a:srgbClr val="FFFF00"/>
                </a:highlight>
              </a:rPr>
              <a:t>Net Price_ Product. CI_ Trade_ Price</a:t>
            </a:r>
            <a:r>
              <a:rPr lang="ja-JP" altLang="en-US" sz="2000" dirty="0">
                <a:highlight>
                  <a:srgbClr val="FFFF00"/>
                </a:highlight>
              </a:rPr>
              <a:t>を使用（要求取り下げ）</a:t>
            </a:r>
            <a:endParaRPr lang="en-US" altLang="ja-JP" sz="2000" dirty="0">
              <a:highlight>
                <a:srgbClr val="FFFF00"/>
              </a:highlight>
            </a:endParaRPr>
          </a:p>
          <a:p>
            <a:r>
              <a:rPr lang="en-US" altLang="ja-JP" sz="2000" dirty="0"/>
              <a:t>	</a:t>
            </a:r>
            <a:r>
              <a:rPr lang="en-US" altLang="ja-JP" sz="2000" dirty="0">
                <a:highlight>
                  <a:srgbClr val="FF00FF"/>
                </a:highlight>
                <a:sym typeface="Wingdings" panose="05000000000000000000" pitchFamily="2" charset="2"/>
              </a:rPr>
              <a:t>CI_ Trade_ Tax</a:t>
            </a:r>
            <a:r>
              <a:rPr lang="ja-JP" altLang="en-US" sz="2000" dirty="0">
                <a:highlight>
                  <a:srgbClr val="FF00FF"/>
                </a:highlight>
                <a:sym typeface="Wingdings" panose="05000000000000000000" pitchFamily="2" charset="2"/>
              </a:rPr>
              <a:t>は合意</a:t>
            </a:r>
            <a:endParaRPr lang="en-US" altLang="ja-JP" sz="2000" dirty="0">
              <a:highlight>
                <a:srgbClr val="FF00FF"/>
              </a:highlight>
            </a:endParaRPr>
          </a:p>
          <a:p>
            <a:r>
              <a:rPr lang="ja-JP" altLang="en-US" sz="2000" dirty="0"/>
              <a:t>２</a:t>
            </a:r>
            <a:r>
              <a:rPr kumimoji="1" lang="ja-JP" altLang="en-US" sz="2000" dirty="0"/>
              <a:t>．３　配送詳細指定</a:t>
            </a:r>
            <a:endParaRPr kumimoji="1" lang="en-US" altLang="ja-JP" sz="2000" dirty="0"/>
          </a:p>
          <a:p>
            <a:r>
              <a:rPr lang="en-US" altLang="ja-JP" sz="2000" dirty="0"/>
              <a:t>	</a:t>
            </a:r>
            <a:r>
              <a:rPr lang="ja-JP" altLang="en-US" sz="2000" dirty="0"/>
              <a:t>次の</a:t>
            </a:r>
            <a:r>
              <a:rPr lang="en-US" altLang="ja-JP" sz="2000" dirty="0"/>
              <a:t>BBIE</a:t>
            </a:r>
            <a:r>
              <a:rPr lang="ja-JP" altLang="en-US" sz="2000" dirty="0"/>
              <a:t>を追加要求。</a:t>
            </a:r>
            <a:endParaRPr lang="en-US" altLang="ja-JP" sz="2000" dirty="0"/>
          </a:p>
          <a:p>
            <a:r>
              <a:rPr lang="en-US" altLang="ja-JP" sz="2000" dirty="0"/>
              <a:t>	</a:t>
            </a:r>
            <a:r>
              <a:rPr lang="fr-FR" altLang="ja-JP" dirty="0"/>
              <a:t> CISSIL_ Supply Chain_ Trade Delivery. Per Package Unit. Quantity (New)</a:t>
            </a:r>
            <a:endParaRPr lang="ja-JP" altLang="ja-JP" dirty="0"/>
          </a:p>
          <a:p>
            <a:r>
              <a:rPr lang="fr-FR" altLang="ja-JP" dirty="0"/>
              <a:t>	</a:t>
            </a:r>
            <a:r>
              <a:rPr lang="ja-JP" altLang="en-US" dirty="0"/>
              <a:t> </a:t>
            </a:r>
            <a:r>
              <a:rPr lang="fr-FR" altLang="ja-JP" dirty="0"/>
              <a:t>CISSIL_ Supply Chain_ Trade Delivery. Discontinue_ Status. Code (New)</a:t>
            </a:r>
            <a:endParaRPr lang="ja-JP" altLang="ja-JP" dirty="0"/>
          </a:p>
          <a:p>
            <a:r>
              <a:rPr lang="fr-FR" altLang="ja-JP" dirty="0"/>
              <a:t>	 CISSIL_ Supply Chain_ Trade Delivery. Remaining_ Requested. Quantity(Existing )</a:t>
            </a:r>
            <a:endParaRPr lang="ja-JP" altLang="ja-JP" dirty="0"/>
          </a:p>
          <a:p>
            <a:r>
              <a:rPr lang="fr-FR" altLang="ja-JP" dirty="0"/>
              <a:t>	 CISSIL_ Supply Chain_ Trade Delivery. Partial Delivery Allowed. Indicator (Existing )</a:t>
            </a:r>
            <a:endParaRPr lang="ja-JP" altLang="ja-JP" dirty="0"/>
          </a:p>
          <a:p>
            <a:r>
              <a:rPr kumimoji="1" lang="en-US" altLang="ja-JP" sz="2000" dirty="0"/>
              <a:t>	</a:t>
            </a:r>
            <a:r>
              <a:rPr kumimoji="1" lang="en-US" altLang="ja-JP" sz="2000" dirty="0">
                <a:highlight>
                  <a:srgbClr val="FF00FF"/>
                </a:highlight>
                <a:sym typeface="Wingdings" panose="05000000000000000000" pitchFamily="2" charset="2"/>
              </a:rPr>
              <a:t>Discontinue_ Status</a:t>
            </a:r>
            <a:r>
              <a:rPr kumimoji="1" lang="ja-JP" altLang="en-US" sz="2000" dirty="0">
                <a:highlight>
                  <a:srgbClr val="FF00FF"/>
                </a:highlight>
                <a:sym typeface="Wingdings" panose="05000000000000000000" pitchFamily="2" charset="2"/>
              </a:rPr>
              <a:t>は</a:t>
            </a:r>
            <a:r>
              <a:rPr kumimoji="1" lang="en-US" altLang="ja-JP" sz="2000" dirty="0">
                <a:highlight>
                  <a:srgbClr val="FF00FF"/>
                </a:highlight>
                <a:sym typeface="Wingdings" panose="05000000000000000000" pitchFamily="2" charset="2"/>
              </a:rPr>
              <a:t>CI_ Supply Chain_ Schedule</a:t>
            </a:r>
            <a:r>
              <a:rPr kumimoji="1" lang="ja-JP" altLang="en-US" sz="2000" dirty="0">
                <a:highlight>
                  <a:srgbClr val="FF00FF"/>
                </a:highlight>
                <a:sym typeface="Wingdings" panose="05000000000000000000" pitchFamily="2" charset="2"/>
              </a:rPr>
              <a:t>（</a:t>
            </a:r>
            <a:r>
              <a:rPr kumimoji="1" lang="en-US" altLang="ja-JP" sz="2000" dirty="0">
                <a:highlight>
                  <a:srgbClr val="FF00FF"/>
                </a:highlight>
                <a:sym typeface="Wingdings" panose="05000000000000000000" pitchFamily="2" charset="2"/>
              </a:rPr>
              <a:t>New</a:t>
            </a:r>
            <a:r>
              <a:rPr kumimoji="1" lang="ja-JP" altLang="en-US" sz="2000" dirty="0">
                <a:highlight>
                  <a:srgbClr val="FF00FF"/>
                </a:highlight>
                <a:sym typeface="Wingdings" panose="05000000000000000000" pitchFamily="2" charset="2"/>
              </a:rPr>
              <a:t>）で指定</a:t>
            </a:r>
            <a:endParaRPr kumimoji="1" lang="en-US" altLang="ja-JP" sz="2000" dirty="0">
              <a:highlight>
                <a:srgbClr val="FF00FF"/>
              </a:highlight>
            </a:endParaRPr>
          </a:p>
          <a:p>
            <a:r>
              <a:rPr lang="ja-JP" altLang="en-US" sz="2000" dirty="0"/>
              <a:t>２．４　配送時間指定</a:t>
            </a:r>
            <a:endParaRPr lang="en-US" altLang="ja-JP" sz="2000" dirty="0"/>
          </a:p>
          <a:p>
            <a:r>
              <a:rPr lang="en-US" altLang="ja-JP" sz="2000" dirty="0"/>
              <a:t>	</a:t>
            </a:r>
            <a:r>
              <a:rPr lang="en-US" altLang="ja-JP" sz="2000" dirty="0">
                <a:sym typeface="Wingdings" panose="05000000000000000000" pitchFamily="2" charset="2"/>
              </a:rPr>
              <a:t> </a:t>
            </a:r>
            <a:r>
              <a:rPr lang="ja-JP" altLang="en-US" sz="2000" dirty="0">
                <a:sym typeface="Wingdings" panose="05000000000000000000" pitchFamily="2" charset="2"/>
              </a:rPr>
              <a:t>日付無の時間指定を要求。</a:t>
            </a:r>
            <a:endParaRPr lang="en-US" altLang="ja-JP" sz="2000" dirty="0"/>
          </a:p>
          <a:p>
            <a:r>
              <a:rPr lang="en-US" altLang="ja-JP" sz="2000" dirty="0"/>
              <a:t>	</a:t>
            </a:r>
            <a:r>
              <a:rPr lang="en-US" altLang="ja-JP" sz="2000" dirty="0">
                <a:highlight>
                  <a:srgbClr val="FF00FF"/>
                </a:highlight>
                <a:sym typeface="Wingdings" panose="05000000000000000000" pitchFamily="2" charset="2"/>
              </a:rPr>
              <a:t>CCL16A</a:t>
            </a:r>
            <a:r>
              <a:rPr lang="ja-JP" altLang="en-US" sz="2000" dirty="0">
                <a:highlight>
                  <a:srgbClr val="FF00FF"/>
                </a:highlight>
                <a:sym typeface="Wingdings" panose="05000000000000000000" pitchFamily="2" charset="2"/>
              </a:rPr>
              <a:t>で既に反映（要求取り下げ）</a:t>
            </a:r>
            <a:endParaRPr lang="en-US" altLang="ja-JP" sz="2000" dirty="0">
              <a:highlight>
                <a:srgbClr val="FF00FF"/>
              </a:highlight>
            </a:endParaRPr>
          </a:p>
        </p:txBody>
      </p:sp>
      <p:sp>
        <p:nvSpPr>
          <p:cNvPr id="5" name="スライド番号プレースホルダー 4"/>
          <p:cNvSpPr>
            <a:spLocks noGrp="1"/>
          </p:cNvSpPr>
          <p:nvPr>
            <p:ph type="sldNum" sz="quarter" idx="12"/>
          </p:nvPr>
        </p:nvSpPr>
        <p:spPr/>
        <p:txBody>
          <a:bodyPr/>
          <a:lstStyle/>
          <a:p>
            <a:fld id="{CBF795C5-F6D5-4578-8160-BA8002E681BC}" type="slidenum">
              <a:rPr kumimoji="1" lang="ja-JP" altLang="en-US" smtClean="0"/>
              <a:t>4</a:t>
            </a:fld>
            <a:endParaRPr kumimoji="1" lang="ja-JP" altLang="en-US"/>
          </a:p>
        </p:txBody>
      </p:sp>
    </p:spTree>
    <p:extLst>
      <p:ext uri="{BB962C8B-B14F-4D97-AF65-F5344CB8AC3E}">
        <p14:creationId xmlns:p14="http://schemas.microsoft.com/office/powerpoint/2010/main" val="329948519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249382" y="210932"/>
            <a:ext cx="2507672" cy="646331"/>
          </a:xfrm>
          <a:prstGeom prst="rect">
            <a:avLst/>
          </a:prstGeom>
          <a:noFill/>
          <a:ln>
            <a:solidFill>
              <a:schemeClr val="accent1"/>
            </a:solidFill>
          </a:ln>
        </p:spPr>
        <p:txBody>
          <a:bodyPr wrap="square" rtlCol="0">
            <a:spAutoFit/>
          </a:bodyPr>
          <a:lstStyle/>
          <a:p>
            <a:pPr algn="ctr"/>
            <a:r>
              <a:rPr kumimoji="1" lang="ja-JP" altLang="en-US" dirty="0"/>
              <a:t>リクワイアメント２（その２）</a:t>
            </a:r>
          </a:p>
        </p:txBody>
      </p:sp>
      <p:sp>
        <p:nvSpPr>
          <p:cNvPr id="3" name="正方形/長方形 2"/>
          <p:cNvSpPr/>
          <p:nvPr/>
        </p:nvSpPr>
        <p:spPr>
          <a:xfrm>
            <a:off x="2854036" y="395598"/>
            <a:ext cx="6966972" cy="584775"/>
          </a:xfrm>
          <a:prstGeom prst="rect">
            <a:avLst/>
          </a:prstGeom>
        </p:spPr>
        <p:txBody>
          <a:bodyPr wrap="none">
            <a:spAutoFit/>
          </a:bodyPr>
          <a:lstStyle/>
          <a:p>
            <a:r>
              <a:rPr lang="ja-JP" altLang="en-US" sz="3200" dirty="0"/>
              <a:t>納入指示（</a:t>
            </a:r>
            <a:r>
              <a:rPr lang="en-US" altLang="ja-JP" sz="3200" dirty="0"/>
              <a:t>CISSI</a:t>
            </a:r>
            <a:r>
              <a:rPr lang="ja-JP" altLang="en-US" sz="3200" dirty="0"/>
              <a:t>）に現品票情報追加</a:t>
            </a:r>
          </a:p>
        </p:txBody>
      </p:sp>
      <p:sp>
        <p:nvSpPr>
          <p:cNvPr id="4" name="テキスト ボックス 3"/>
          <p:cNvSpPr txBox="1"/>
          <p:nvPr/>
        </p:nvSpPr>
        <p:spPr>
          <a:xfrm>
            <a:off x="1122731" y="980373"/>
            <a:ext cx="10044545" cy="4093428"/>
          </a:xfrm>
          <a:prstGeom prst="rect">
            <a:avLst/>
          </a:prstGeom>
          <a:noFill/>
          <a:ln>
            <a:solidFill>
              <a:schemeClr val="accent1"/>
            </a:solidFill>
          </a:ln>
        </p:spPr>
        <p:txBody>
          <a:bodyPr wrap="square" rtlCol="0">
            <a:spAutoFit/>
          </a:bodyPr>
          <a:lstStyle/>
          <a:p>
            <a:r>
              <a:rPr lang="ja-JP" altLang="en-US" sz="2000" dirty="0"/>
              <a:t>２</a:t>
            </a:r>
            <a:r>
              <a:rPr kumimoji="1" lang="ja-JP" altLang="en-US" sz="2000" dirty="0"/>
              <a:t>．５　参照文書の頁番号指定</a:t>
            </a:r>
            <a:endParaRPr kumimoji="1" lang="en-US" altLang="ja-JP" sz="2000" dirty="0"/>
          </a:p>
          <a:p>
            <a:r>
              <a:rPr lang="en-US" altLang="ja-JP" sz="2000" dirty="0"/>
              <a:t>	CI_ Referenced_ Document. Page. Identifier</a:t>
            </a:r>
            <a:r>
              <a:rPr lang="ja-JP" altLang="en-US" sz="2000" dirty="0"/>
              <a:t>と</a:t>
            </a:r>
            <a:r>
              <a:rPr lang="en-US" altLang="ja-JP" sz="2000" dirty="0"/>
              <a:t>Note</a:t>
            </a:r>
            <a:r>
              <a:rPr lang="ja-JP" altLang="en-US" sz="2000" dirty="0"/>
              <a:t>を追加要求。</a:t>
            </a:r>
            <a:endParaRPr lang="en-US" altLang="ja-JP" sz="2000" dirty="0"/>
          </a:p>
          <a:p>
            <a:r>
              <a:rPr kumimoji="1" lang="en-US" altLang="ja-JP" sz="2000" dirty="0"/>
              <a:t>	</a:t>
            </a:r>
            <a:r>
              <a:rPr kumimoji="1" lang="en-US" altLang="ja-JP" sz="2000" dirty="0">
                <a:highlight>
                  <a:srgbClr val="FF00FF"/>
                </a:highlight>
                <a:sym typeface="Wingdings" panose="05000000000000000000" pitchFamily="2" charset="2"/>
              </a:rPr>
              <a:t>Delivery_ Note. Document. Page. Identifier</a:t>
            </a:r>
            <a:r>
              <a:rPr kumimoji="1" lang="ja-JP" altLang="en-US" sz="2000" dirty="0">
                <a:highlight>
                  <a:srgbClr val="FF00FF"/>
                </a:highlight>
                <a:sym typeface="Wingdings" panose="05000000000000000000" pitchFamily="2" charset="2"/>
              </a:rPr>
              <a:t>を追加。</a:t>
            </a:r>
            <a:endParaRPr kumimoji="1" lang="en-US" altLang="ja-JP" sz="2000" dirty="0">
              <a:highlight>
                <a:srgbClr val="FF00FF"/>
              </a:highlight>
            </a:endParaRPr>
          </a:p>
          <a:p>
            <a:r>
              <a:rPr lang="ja-JP" altLang="en-US" sz="2000" dirty="0"/>
              <a:t>２．６　配送方式指定</a:t>
            </a:r>
            <a:endParaRPr lang="en-US" altLang="ja-JP" sz="2000" dirty="0"/>
          </a:p>
          <a:p>
            <a:r>
              <a:rPr lang="en-US" altLang="ja-JP" sz="2000" dirty="0"/>
              <a:t>	</a:t>
            </a:r>
            <a:r>
              <a:rPr lang="ja-JP" altLang="en-US" sz="2000" dirty="0"/>
              <a:t>新 </a:t>
            </a:r>
            <a:r>
              <a:rPr lang="en-US" altLang="ja-JP" sz="2000" dirty="0"/>
              <a:t>Transport Movement. Type. Code</a:t>
            </a:r>
            <a:r>
              <a:rPr lang="ja-JP" altLang="en-US" sz="2000" dirty="0"/>
              <a:t>で配送方式指定を要求。</a:t>
            </a:r>
            <a:endParaRPr lang="en-US" altLang="ja-JP" sz="2000" dirty="0"/>
          </a:p>
          <a:p>
            <a:r>
              <a:rPr lang="en-US" altLang="ja-JP" sz="2000" dirty="0"/>
              <a:t>	</a:t>
            </a:r>
            <a:r>
              <a:rPr lang="en-US" altLang="ja-JP" sz="2000" dirty="0">
                <a:highlight>
                  <a:srgbClr val="FF00FF"/>
                </a:highlight>
                <a:sym typeface="Wingdings" panose="05000000000000000000" pitchFamily="2" charset="2"/>
              </a:rPr>
              <a:t></a:t>
            </a:r>
            <a:r>
              <a:rPr lang="ja-JP" altLang="en-US" sz="2000" dirty="0">
                <a:highlight>
                  <a:srgbClr val="FF00FF"/>
                </a:highlight>
                <a:sym typeface="Wingdings" panose="05000000000000000000" pitchFamily="2" charset="2"/>
              </a:rPr>
              <a:t>合意</a:t>
            </a:r>
            <a:endParaRPr lang="en-US" altLang="ja-JP" sz="2000" dirty="0">
              <a:highlight>
                <a:srgbClr val="FF00FF"/>
              </a:highlight>
            </a:endParaRPr>
          </a:p>
          <a:p>
            <a:r>
              <a:rPr lang="ja-JP" altLang="en-US" sz="2000" dirty="0"/>
              <a:t>２</a:t>
            </a:r>
            <a:r>
              <a:rPr kumimoji="1" lang="ja-JP" altLang="en-US" sz="2000" dirty="0"/>
              <a:t>．７　現品票情報追加</a:t>
            </a:r>
            <a:endParaRPr kumimoji="1" lang="en-US" altLang="ja-JP" sz="2000" dirty="0"/>
          </a:p>
          <a:p>
            <a:r>
              <a:rPr lang="en-US" altLang="ja-JP" sz="2000" dirty="0"/>
              <a:t>	</a:t>
            </a:r>
            <a:r>
              <a:rPr lang="ja-JP" altLang="en-US" sz="2000" dirty="0"/>
              <a:t>現品票情報の構造化を提案。</a:t>
            </a:r>
            <a:endParaRPr lang="en-US" altLang="ja-JP" sz="2000" dirty="0"/>
          </a:p>
          <a:p>
            <a:r>
              <a:rPr kumimoji="1" lang="en-US" altLang="ja-JP" sz="2000" dirty="0"/>
              <a:t>	</a:t>
            </a:r>
            <a:r>
              <a:rPr kumimoji="1" lang="en-US" altLang="ja-JP" sz="2000" dirty="0">
                <a:sym typeface="Wingdings" panose="05000000000000000000" pitchFamily="2" charset="2"/>
              </a:rPr>
              <a:t></a:t>
            </a:r>
            <a:r>
              <a:rPr lang="ja-JP" altLang="en-US" sz="2000" dirty="0">
                <a:sym typeface="Wingdings" panose="05000000000000000000" pitchFamily="2" charset="2"/>
              </a:rPr>
              <a:t>国内自動車業界（トヨタ</a:t>
            </a:r>
            <a:r>
              <a:rPr lang="en-US" altLang="ja-JP" sz="2000" dirty="0">
                <a:sym typeface="Wingdings" panose="05000000000000000000" pitchFamily="2" charset="2"/>
              </a:rPr>
              <a:t>WG</a:t>
            </a:r>
            <a:r>
              <a:rPr lang="ja-JP" altLang="en-US" sz="2000" dirty="0">
                <a:sym typeface="Wingdings" panose="05000000000000000000" pitchFamily="2" charset="2"/>
              </a:rPr>
              <a:t>）と相談済。</a:t>
            </a:r>
            <a:endParaRPr lang="en-US" altLang="ja-JP" sz="2000" dirty="0">
              <a:sym typeface="Wingdings" panose="05000000000000000000" pitchFamily="2" charset="2"/>
            </a:endParaRPr>
          </a:p>
          <a:p>
            <a:r>
              <a:rPr kumimoji="1" lang="en-US" altLang="ja-JP" sz="2000" dirty="0">
                <a:sym typeface="Wingdings" panose="05000000000000000000" pitchFamily="2" charset="2"/>
              </a:rPr>
              <a:t>	</a:t>
            </a:r>
            <a:r>
              <a:rPr kumimoji="1" lang="en-US" altLang="ja-JP" sz="2000" dirty="0">
                <a:highlight>
                  <a:srgbClr val="FF00FF"/>
                </a:highlight>
                <a:sym typeface="Wingdings" panose="05000000000000000000" pitchFamily="2" charset="2"/>
              </a:rPr>
              <a:t></a:t>
            </a:r>
            <a:r>
              <a:rPr lang="ja-JP" altLang="en-US" sz="2000" dirty="0">
                <a:highlight>
                  <a:srgbClr val="FF00FF"/>
                </a:highlight>
                <a:sym typeface="Wingdings" panose="05000000000000000000" pitchFamily="2" charset="2"/>
              </a:rPr>
              <a:t>「後工程」の情報構造化は</a:t>
            </a:r>
            <a:r>
              <a:rPr lang="en-US" altLang="ja-JP" sz="2000" dirty="0">
                <a:highlight>
                  <a:srgbClr val="FF00FF"/>
                </a:highlight>
                <a:sym typeface="Wingdings" panose="05000000000000000000" pitchFamily="2" charset="2"/>
              </a:rPr>
              <a:t>BRS</a:t>
            </a:r>
            <a:r>
              <a:rPr lang="ja-JP" altLang="en-US" sz="2000" dirty="0" err="1">
                <a:highlight>
                  <a:srgbClr val="FF00FF"/>
                </a:highlight>
                <a:sym typeface="Wingdings" panose="05000000000000000000" pitchFamily="2" charset="2"/>
              </a:rPr>
              <a:t>にて</a:t>
            </a:r>
            <a:r>
              <a:rPr lang="ja-JP" altLang="en-US" sz="2000" dirty="0">
                <a:highlight>
                  <a:srgbClr val="FF00FF"/>
                </a:highlight>
                <a:sym typeface="Wingdings" panose="05000000000000000000" pitchFamily="2" charset="2"/>
              </a:rPr>
              <a:t>ドラフトする。</a:t>
            </a:r>
            <a:endParaRPr kumimoji="1" lang="en-US" altLang="ja-JP" sz="2000" dirty="0">
              <a:highlight>
                <a:srgbClr val="FF00FF"/>
              </a:highlight>
            </a:endParaRPr>
          </a:p>
          <a:p>
            <a:r>
              <a:rPr lang="ja-JP" altLang="en-US" sz="2000" dirty="0"/>
              <a:t>２．８　物流パッケージタイプ指定</a:t>
            </a:r>
            <a:endParaRPr lang="en-US" altLang="ja-JP" sz="2000" dirty="0"/>
          </a:p>
          <a:p>
            <a:r>
              <a:rPr lang="en-US" altLang="ja-JP" sz="2000" dirty="0"/>
              <a:t>	Trade Line Item</a:t>
            </a:r>
            <a:r>
              <a:rPr lang="ja-JP" altLang="en-US" sz="2000" dirty="0"/>
              <a:t>に</a:t>
            </a:r>
            <a:r>
              <a:rPr lang="en-US" altLang="ja-JP" sz="2000" dirty="0"/>
              <a:t>Logistics_ Package</a:t>
            </a:r>
            <a:r>
              <a:rPr lang="ja-JP" altLang="en-US" sz="2000" dirty="0"/>
              <a:t>を追加（</a:t>
            </a:r>
            <a:r>
              <a:rPr lang="en-US" altLang="ja-JP" sz="2000" dirty="0"/>
              <a:t>Association</a:t>
            </a:r>
            <a:r>
              <a:rPr lang="ja-JP" altLang="en-US" sz="2000" dirty="0"/>
              <a:t>）要求。</a:t>
            </a:r>
            <a:endParaRPr lang="en-US" altLang="ja-JP" sz="2000" dirty="0"/>
          </a:p>
          <a:p>
            <a:r>
              <a:rPr lang="en-US" altLang="ja-JP" sz="2000" dirty="0"/>
              <a:t>	</a:t>
            </a:r>
            <a:r>
              <a:rPr lang="en-US" altLang="ja-JP" sz="2000" dirty="0">
                <a:highlight>
                  <a:srgbClr val="00FF00"/>
                </a:highlight>
                <a:sym typeface="Wingdings" panose="05000000000000000000" pitchFamily="2" charset="2"/>
              </a:rPr>
              <a:t></a:t>
            </a:r>
            <a:r>
              <a:rPr lang="ja-JP" altLang="en-US" sz="2000" dirty="0">
                <a:highlight>
                  <a:srgbClr val="00FF00"/>
                </a:highlight>
                <a:sym typeface="Wingdings" panose="05000000000000000000" pitchFamily="2" charset="2"/>
              </a:rPr>
              <a:t>審議時間切れ</a:t>
            </a:r>
            <a:r>
              <a:rPr lang="ja-JP" altLang="en-US" sz="2000" dirty="0">
                <a:highlight>
                  <a:srgbClr val="00FF00"/>
                </a:highlight>
              </a:rPr>
              <a:t>　</a:t>
            </a:r>
          </a:p>
        </p:txBody>
      </p:sp>
      <p:sp>
        <p:nvSpPr>
          <p:cNvPr id="5" name="スライド番号プレースホルダー 4"/>
          <p:cNvSpPr>
            <a:spLocks noGrp="1"/>
          </p:cNvSpPr>
          <p:nvPr>
            <p:ph type="sldNum" sz="quarter" idx="12"/>
          </p:nvPr>
        </p:nvSpPr>
        <p:spPr/>
        <p:txBody>
          <a:bodyPr/>
          <a:lstStyle/>
          <a:p>
            <a:fld id="{CBF795C5-F6D5-4578-8160-BA8002E681BC}" type="slidenum">
              <a:rPr kumimoji="1" lang="ja-JP" altLang="en-US" smtClean="0"/>
              <a:t>5</a:t>
            </a:fld>
            <a:endParaRPr kumimoji="1" lang="ja-JP" altLang="en-US"/>
          </a:p>
        </p:txBody>
      </p:sp>
    </p:spTree>
    <p:extLst>
      <p:ext uri="{BB962C8B-B14F-4D97-AF65-F5344CB8AC3E}">
        <p14:creationId xmlns:p14="http://schemas.microsoft.com/office/powerpoint/2010/main" val="184145297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249382" y="169369"/>
            <a:ext cx="2507672" cy="369332"/>
          </a:xfrm>
          <a:prstGeom prst="rect">
            <a:avLst/>
          </a:prstGeom>
          <a:noFill/>
          <a:ln>
            <a:solidFill>
              <a:schemeClr val="accent1"/>
            </a:solidFill>
          </a:ln>
        </p:spPr>
        <p:txBody>
          <a:bodyPr wrap="square" rtlCol="0">
            <a:spAutoFit/>
          </a:bodyPr>
          <a:lstStyle/>
          <a:p>
            <a:pPr algn="ctr"/>
            <a:r>
              <a:rPr kumimoji="1" lang="ja-JP" altLang="en-US" dirty="0"/>
              <a:t>リクワイアメント３</a:t>
            </a:r>
          </a:p>
        </p:txBody>
      </p:sp>
      <p:sp>
        <p:nvSpPr>
          <p:cNvPr id="3" name="正方形/長方形 2"/>
          <p:cNvSpPr/>
          <p:nvPr/>
        </p:nvSpPr>
        <p:spPr>
          <a:xfrm>
            <a:off x="3754581" y="538701"/>
            <a:ext cx="4230645" cy="584775"/>
          </a:xfrm>
          <a:prstGeom prst="rect">
            <a:avLst/>
          </a:prstGeom>
        </p:spPr>
        <p:txBody>
          <a:bodyPr wrap="none">
            <a:spAutoFit/>
          </a:bodyPr>
          <a:lstStyle/>
          <a:p>
            <a:r>
              <a:rPr lang="en-US" altLang="ja-JP" sz="3200" dirty="0"/>
              <a:t>VMI</a:t>
            </a:r>
            <a:r>
              <a:rPr lang="ja-JP" altLang="en-US" sz="3200" dirty="0"/>
              <a:t>プロセスへの適用</a:t>
            </a:r>
          </a:p>
        </p:txBody>
      </p:sp>
      <p:sp>
        <p:nvSpPr>
          <p:cNvPr id="4" name="テキスト ボックス 3"/>
          <p:cNvSpPr txBox="1"/>
          <p:nvPr/>
        </p:nvSpPr>
        <p:spPr>
          <a:xfrm>
            <a:off x="5271656" y="1454728"/>
            <a:ext cx="6781800" cy="646331"/>
          </a:xfrm>
          <a:prstGeom prst="rect">
            <a:avLst/>
          </a:prstGeom>
          <a:noFill/>
        </p:spPr>
        <p:txBody>
          <a:bodyPr wrap="square" rtlCol="0">
            <a:spAutoFit/>
          </a:bodyPr>
          <a:lstStyle/>
          <a:p>
            <a:r>
              <a:rPr kumimoji="1" lang="en-US" altLang="ja-JP" dirty="0"/>
              <a:t>VMI : Vender Managed Inventory</a:t>
            </a:r>
          </a:p>
          <a:p>
            <a:r>
              <a:rPr lang="ja-JP" altLang="en-US" dirty="0"/>
              <a:t>航空機宇宙業界（</a:t>
            </a:r>
            <a:r>
              <a:rPr lang="en-US" altLang="ja-JP" dirty="0"/>
              <a:t>BAI: Boost Aero</a:t>
            </a:r>
            <a:r>
              <a:rPr lang="ja-JP" altLang="en-US" dirty="0"/>
              <a:t> </a:t>
            </a:r>
            <a:r>
              <a:rPr lang="en-US" altLang="ja-JP" dirty="0"/>
              <a:t>International</a:t>
            </a:r>
            <a:r>
              <a:rPr lang="ja-JP" altLang="en-US" dirty="0"/>
              <a:t>）より提案</a:t>
            </a:r>
            <a:endParaRPr kumimoji="1" lang="ja-JP" altLang="en-US" dirty="0"/>
          </a:p>
        </p:txBody>
      </p:sp>
      <p:sp>
        <p:nvSpPr>
          <p:cNvPr id="5" name="テキスト ボックス 4"/>
          <p:cNvSpPr txBox="1"/>
          <p:nvPr/>
        </p:nvSpPr>
        <p:spPr>
          <a:xfrm>
            <a:off x="1163782" y="2216046"/>
            <a:ext cx="9670473" cy="4216539"/>
          </a:xfrm>
          <a:prstGeom prst="rect">
            <a:avLst/>
          </a:prstGeom>
          <a:noFill/>
          <a:ln>
            <a:solidFill>
              <a:schemeClr val="accent1"/>
            </a:solidFill>
          </a:ln>
        </p:spPr>
        <p:txBody>
          <a:bodyPr wrap="square" rtlCol="0">
            <a:spAutoFit/>
          </a:bodyPr>
          <a:lstStyle/>
          <a:p>
            <a:r>
              <a:rPr kumimoji="1" lang="ja-JP" altLang="en-US" sz="2000" dirty="0"/>
              <a:t>３．１　委託</a:t>
            </a:r>
            <a:r>
              <a:rPr lang="en-US" altLang="ja-JP" sz="2000" dirty="0"/>
              <a:t>VMI</a:t>
            </a:r>
            <a:r>
              <a:rPr lang="ja-JP" altLang="en-US" sz="2000" dirty="0"/>
              <a:t>（</a:t>
            </a:r>
            <a:r>
              <a:rPr lang="en-US" altLang="ja-JP" sz="2000" dirty="0"/>
              <a:t>Consigned VMI</a:t>
            </a:r>
            <a:r>
              <a:rPr lang="ja-JP" altLang="en-US" sz="2000" dirty="0"/>
              <a:t>：使用量に基づくインボイス）のための使用料レポート（</a:t>
            </a:r>
            <a:r>
              <a:rPr lang="en-US" altLang="ja-JP" sz="2000" dirty="0"/>
              <a:t>Consumption Report</a:t>
            </a:r>
            <a:r>
              <a:rPr lang="ja-JP" altLang="en-US" sz="2000" dirty="0"/>
              <a:t>）メッセージの提案</a:t>
            </a:r>
            <a:endParaRPr lang="en-US" altLang="ja-JP" sz="2000" dirty="0"/>
          </a:p>
          <a:p>
            <a:endParaRPr kumimoji="1" lang="en-US" altLang="ja-JP" sz="2000" dirty="0"/>
          </a:p>
          <a:p>
            <a:r>
              <a:rPr lang="ja-JP" altLang="en-US" sz="2000" dirty="0"/>
              <a:t>＊買手が使用量を報告し、売手がそれに基づき請求を行うとともに、在庫予測を行う。</a:t>
            </a:r>
            <a:endParaRPr lang="en-US" altLang="ja-JP" sz="2000" dirty="0"/>
          </a:p>
          <a:p>
            <a:endParaRPr kumimoji="1" lang="en-US" altLang="ja-JP" sz="2000" dirty="0"/>
          </a:p>
          <a:p>
            <a:r>
              <a:rPr lang="en-US" altLang="ja-JP" sz="2000" dirty="0">
                <a:sym typeface="Wingdings" panose="05000000000000000000" pitchFamily="2" charset="2"/>
              </a:rPr>
              <a:t></a:t>
            </a:r>
            <a:r>
              <a:rPr lang="ja-JP" altLang="en-US" sz="2000" dirty="0">
                <a:sym typeface="Wingdings" panose="05000000000000000000" pitchFamily="2" charset="2"/>
              </a:rPr>
              <a:t>業務要件仕様（</a:t>
            </a:r>
            <a:r>
              <a:rPr lang="en-US" altLang="ja-JP" sz="2000" dirty="0">
                <a:sym typeface="Wingdings" panose="05000000000000000000" pitchFamily="2" charset="2"/>
              </a:rPr>
              <a:t>BRS</a:t>
            </a:r>
            <a:r>
              <a:rPr lang="ja-JP" altLang="en-US" sz="2000" dirty="0">
                <a:sym typeface="Wingdings" panose="05000000000000000000" pitchFamily="2" charset="2"/>
              </a:rPr>
              <a:t>）が提出された。</a:t>
            </a:r>
            <a:endParaRPr lang="en-US" altLang="ja-JP" sz="2000" dirty="0">
              <a:sym typeface="Wingdings" panose="05000000000000000000" pitchFamily="2" charset="2"/>
            </a:endParaRPr>
          </a:p>
          <a:p>
            <a:pPr marL="342900" indent="-342900">
              <a:buFont typeface="Wingdings" panose="05000000000000000000" pitchFamily="2" charset="2"/>
              <a:buChar char="è"/>
            </a:pPr>
            <a:r>
              <a:rPr lang="en-US" altLang="ja-JP" sz="2000" dirty="0">
                <a:highlight>
                  <a:srgbClr val="00FF00"/>
                </a:highlight>
              </a:rPr>
              <a:t>Consigned VMI</a:t>
            </a:r>
            <a:r>
              <a:rPr lang="ja-JP" altLang="en-US" sz="2000" dirty="0">
                <a:highlight>
                  <a:srgbClr val="00FF00"/>
                </a:highlight>
              </a:rPr>
              <a:t>の定義追加。</a:t>
            </a:r>
            <a:endParaRPr lang="en-US" altLang="ja-JP" sz="2000" dirty="0">
              <a:highlight>
                <a:srgbClr val="00FF00"/>
              </a:highlight>
            </a:endParaRPr>
          </a:p>
          <a:p>
            <a:r>
              <a:rPr lang="fr-FR" altLang="ja-JP" dirty="0">
                <a:highlight>
                  <a:srgbClr val="00FF00"/>
                </a:highlight>
              </a:rPr>
              <a:t>It requires the Supplier to maintain the inventories within predefined and mutually agreed min / max-ranges of inventory levels. The supplier is responsible to manage the inventory with the help of the inventory forecast. The Supplier is free (according to the agreement) to deliver any quantity at any time within these indicated ranges. These ranges may be updated within the VMI process, within limits defined in the contract between Customer and Supplier.</a:t>
            </a:r>
            <a:endParaRPr kumimoji="1" lang="ja-JP" altLang="en-US" sz="2000" dirty="0">
              <a:highlight>
                <a:srgbClr val="00FF00"/>
              </a:highlight>
            </a:endParaRPr>
          </a:p>
        </p:txBody>
      </p:sp>
      <p:sp>
        <p:nvSpPr>
          <p:cNvPr id="6" name="スライド番号プレースホルダー 5"/>
          <p:cNvSpPr>
            <a:spLocks noGrp="1"/>
          </p:cNvSpPr>
          <p:nvPr>
            <p:ph type="sldNum" sz="quarter" idx="12"/>
          </p:nvPr>
        </p:nvSpPr>
        <p:spPr/>
        <p:txBody>
          <a:bodyPr/>
          <a:lstStyle/>
          <a:p>
            <a:fld id="{CBF795C5-F6D5-4578-8160-BA8002E681BC}" type="slidenum">
              <a:rPr kumimoji="1" lang="ja-JP" altLang="en-US" smtClean="0"/>
              <a:t>6</a:t>
            </a:fld>
            <a:endParaRPr kumimoji="1" lang="ja-JP" altLang="en-US"/>
          </a:p>
        </p:txBody>
      </p:sp>
    </p:spTree>
    <p:extLst>
      <p:ext uri="{BB962C8B-B14F-4D97-AF65-F5344CB8AC3E}">
        <p14:creationId xmlns:p14="http://schemas.microsoft.com/office/powerpoint/2010/main" val="39090065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249382" y="169369"/>
            <a:ext cx="2507672" cy="369332"/>
          </a:xfrm>
          <a:prstGeom prst="rect">
            <a:avLst/>
          </a:prstGeom>
          <a:noFill/>
          <a:ln>
            <a:solidFill>
              <a:schemeClr val="accent1"/>
            </a:solidFill>
          </a:ln>
        </p:spPr>
        <p:txBody>
          <a:bodyPr wrap="square" rtlCol="0">
            <a:spAutoFit/>
          </a:bodyPr>
          <a:lstStyle/>
          <a:p>
            <a:pPr algn="ctr"/>
            <a:r>
              <a:rPr kumimoji="1" lang="ja-JP" altLang="en-US" dirty="0"/>
              <a:t>リクワイアメント４</a:t>
            </a:r>
          </a:p>
        </p:txBody>
      </p:sp>
      <p:sp>
        <p:nvSpPr>
          <p:cNvPr id="3" name="正方形/長方形 2"/>
          <p:cNvSpPr/>
          <p:nvPr/>
        </p:nvSpPr>
        <p:spPr>
          <a:xfrm>
            <a:off x="2623735" y="672599"/>
            <a:ext cx="6750566" cy="584775"/>
          </a:xfrm>
          <a:prstGeom prst="rect">
            <a:avLst/>
          </a:prstGeom>
        </p:spPr>
        <p:txBody>
          <a:bodyPr wrap="none">
            <a:spAutoFit/>
          </a:bodyPr>
          <a:lstStyle/>
          <a:p>
            <a:r>
              <a:rPr lang="ja-JP" altLang="en-US" sz="3200" dirty="0"/>
              <a:t>多重構造サプライチェーンへの適用</a:t>
            </a:r>
          </a:p>
        </p:txBody>
      </p:sp>
      <p:sp>
        <p:nvSpPr>
          <p:cNvPr id="5" name="テキスト ボックス 4"/>
          <p:cNvSpPr txBox="1"/>
          <p:nvPr/>
        </p:nvSpPr>
        <p:spPr>
          <a:xfrm>
            <a:off x="1163781" y="1898073"/>
            <a:ext cx="9670473" cy="2246769"/>
          </a:xfrm>
          <a:prstGeom prst="rect">
            <a:avLst/>
          </a:prstGeom>
          <a:noFill/>
          <a:ln>
            <a:solidFill>
              <a:schemeClr val="accent1"/>
            </a:solidFill>
          </a:ln>
        </p:spPr>
        <p:txBody>
          <a:bodyPr wrap="square" rtlCol="0">
            <a:spAutoFit/>
          </a:bodyPr>
          <a:lstStyle/>
          <a:p>
            <a:r>
              <a:rPr lang="ja-JP" altLang="en-US" sz="2000" dirty="0"/>
              <a:t>４</a:t>
            </a:r>
            <a:r>
              <a:rPr kumimoji="1" lang="ja-JP" altLang="en-US" sz="2000" dirty="0"/>
              <a:t>．１　取引（直接の売手・買手／出荷元・出荷先）の元となる需要家（サプライチェーン階層の上位）情報を指定する。</a:t>
            </a:r>
            <a:endParaRPr lang="en-US" altLang="ja-JP" sz="2000" dirty="0"/>
          </a:p>
          <a:p>
            <a:endParaRPr kumimoji="1" lang="en-US" altLang="ja-JP" sz="2000" dirty="0"/>
          </a:p>
          <a:p>
            <a:r>
              <a:rPr kumimoji="1" lang="ja-JP" altLang="en-US" sz="2000" dirty="0"/>
              <a:t>既存の</a:t>
            </a:r>
            <a:r>
              <a:rPr kumimoji="1" lang="en-US" altLang="ja-JP" sz="2000" dirty="0"/>
              <a:t>CIS_ Supply Chain_ Trade Agreement. Product End User. CI_ Trade_ Party</a:t>
            </a:r>
            <a:r>
              <a:rPr kumimoji="1" lang="ja-JP" altLang="en-US" sz="2000" dirty="0"/>
              <a:t>を使用する。</a:t>
            </a:r>
            <a:endParaRPr kumimoji="1" lang="en-US" altLang="ja-JP" sz="2000" dirty="0"/>
          </a:p>
          <a:p>
            <a:endParaRPr kumimoji="1" lang="en-US" altLang="ja-JP" sz="2000" dirty="0"/>
          </a:p>
          <a:p>
            <a:r>
              <a:rPr lang="en-US" altLang="ja-JP" sz="2000" dirty="0">
                <a:highlight>
                  <a:srgbClr val="FFFF00"/>
                </a:highlight>
                <a:sym typeface="Wingdings" panose="05000000000000000000" pitchFamily="2" charset="2"/>
              </a:rPr>
              <a:t></a:t>
            </a:r>
            <a:r>
              <a:rPr lang="ja-JP" altLang="en-US" sz="2000" dirty="0">
                <a:highlight>
                  <a:srgbClr val="FFFF00"/>
                </a:highlight>
                <a:sym typeface="Wingdings" panose="05000000000000000000" pitchFamily="2" charset="2"/>
              </a:rPr>
              <a:t>要求取り下げ</a:t>
            </a:r>
            <a:endParaRPr lang="en-US" altLang="ja-JP" sz="2000" dirty="0">
              <a:highlight>
                <a:srgbClr val="FFFF00"/>
              </a:highlight>
              <a:sym typeface="Wingdings" panose="05000000000000000000" pitchFamily="2" charset="2"/>
            </a:endParaRPr>
          </a:p>
        </p:txBody>
      </p:sp>
      <p:sp>
        <p:nvSpPr>
          <p:cNvPr id="4" name="スライド番号プレースホルダー 3"/>
          <p:cNvSpPr>
            <a:spLocks noGrp="1"/>
          </p:cNvSpPr>
          <p:nvPr>
            <p:ph type="sldNum" sz="quarter" idx="12"/>
          </p:nvPr>
        </p:nvSpPr>
        <p:spPr/>
        <p:txBody>
          <a:bodyPr/>
          <a:lstStyle/>
          <a:p>
            <a:fld id="{CBF795C5-F6D5-4578-8160-BA8002E681BC}" type="slidenum">
              <a:rPr kumimoji="1" lang="ja-JP" altLang="en-US" smtClean="0"/>
              <a:t>7</a:t>
            </a:fld>
            <a:endParaRPr kumimoji="1" lang="ja-JP" altLang="en-US"/>
          </a:p>
        </p:txBody>
      </p:sp>
    </p:spTree>
    <p:extLst>
      <p:ext uri="{BB962C8B-B14F-4D97-AF65-F5344CB8AC3E}">
        <p14:creationId xmlns:p14="http://schemas.microsoft.com/office/powerpoint/2010/main" val="147037618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249382" y="169369"/>
            <a:ext cx="2507672" cy="369332"/>
          </a:xfrm>
          <a:prstGeom prst="rect">
            <a:avLst/>
          </a:prstGeom>
          <a:noFill/>
          <a:ln>
            <a:solidFill>
              <a:schemeClr val="accent1"/>
            </a:solidFill>
          </a:ln>
        </p:spPr>
        <p:txBody>
          <a:bodyPr wrap="square" rtlCol="0">
            <a:spAutoFit/>
          </a:bodyPr>
          <a:lstStyle/>
          <a:p>
            <a:pPr algn="ctr"/>
            <a:r>
              <a:rPr kumimoji="1" lang="ja-JP" altLang="en-US" dirty="0"/>
              <a:t>リクワイアメント５</a:t>
            </a:r>
          </a:p>
        </p:txBody>
      </p:sp>
      <p:sp>
        <p:nvSpPr>
          <p:cNvPr id="3" name="正方形/長方形 2"/>
          <p:cNvSpPr/>
          <p:nvPr/>
        </p:nvSpPr>
        <p:spPr>
          <a:xfrm>
            <a:off x="2623735" y="672599"/>
            <a:ext cx="7160935" cy="584775"/>
          </a:xfrm>
          <a:prstGeom prst="rect">
            <a:avLst/>
          </a:prstGeom>
        </p:spPr>
        <p:txBody>
          <a:bodyPr wrap="none">
            <a:spAutoFit/>
          </a:bodyPr>
          <a:lstStyle/>
          <a:p>
            <a:r>
              <a:rPr lang="ja-JP" altLang="en-US" sz="3200" dirty="0"/>
              <a:t>支給品有のサプライチェーンへの適用</a:t>
            </a:r>
          </a:p>
        </p:txBody>
      </p:sp>
      <p:sp>
        <p:nvSpPr>
          <p:cNvPr id="5" name="テキスト ボックス 4"/>
          <p:cNvSpPr txBox="1"/>
          <p:nvPr/>
        </p:nvSpPr>
        <p:spPr>
          <a:xfrm>
            <a:off x="1163781" y="1898073"/>
            <a:ext cx="9670473" cy="1631216"/>
          </a:xfrm>
          <a:prstGeom prst="rect">
            <a:avLst/>
          </a:prstGeom>
          <a:noFill/>
          <a:ln>
            <a:solidFill>
              <a:schemeClr val="accent1"/>
            </a:solidFill>
          </a:ln>
        </p:spPr>
        <p:txBody>
          <a:bodyPr wrap="square" rtlCol="0">
            <a:spAutoFit/>
          </a:bodyPr>
          <a:lstStyle/>
          <a:p>
            <a:r>
              <a:rPr lang="ja-JP" altLang="en-US" sz="2000" dirty="0"/>
              <a:t>５</a:t>
            </a:r>
            <a:r>
              <a:rPr kumimoji="1" lang="ja-JP" altLang="en-US" sz="2000" dirty="0"/>
              <a:t>．１　支給品プロセスかどうかを指定する。</a:t>
            </a:r>
            <a:endParaRPr lang="en-US" altLang="ja-JP" sz="2000" dirty="0"/>
          </a:p>
          <a:p>
            <a:endParaRPr kumimoji="1" lang="en-US" altLang="ja-JP" sz="2000" dirty="0"/>
          </a:p>
          <a:p>
            <a:r>
              <a:rPr kumimoji="1" lang="ja-JP" altLang="en-US" sz="2000" dirty="0"/>
              <a:t>既存の</a:t>
            </a:r>
            <a:r>
              <a:rPr kumimoji="1" lang="en-US" altLang="ja-JP" sz="2000" dirty="0"/>
              <a:t>CI_ Exchanged Document_ Context</a:t>
            </a:r>
            <a:r>
              <a:rPr kumimoji="1" lang="ja-JP" altLang="en-US" sz="2000" dirty="0"/>
              <a:t>により指定する。</a:t>
            </a:r>
            <a:endParaRPr kumimoji="1" lang="en-US" altLang="ja-JP" sz="2000" dirty="0"/>
          </a:p>
          <a:p>
            <a:endParaRPr kumimoji="1" lang="en-US" altLang="ja-JP" sz="2000" dirty="0"/>
          </a:p>
          <a:p>
            <a:r>
              <a:rPr lang="en-US" altLang="ja-JP" sz="2000" dirty="0">
                <a:highlight>
                  <a:srgbClr val="FFFF00"/>
                </a:highlight>
                <a:sym typeface="Wingdings" panose="05000000000000000000" pitchFamily="2" charset="2"/>
              </a:rPr>
              <a:t></a:t>
            </a:r>
            <a:r>
              <a:rPr lang="ja-JP" altLang="en-US" sz="2000" dirty="0">
                <a:highlight>
                  <a:srgbClr val="FFFF00"/>
                </a:highlight>
                <a:sym typeface="Wingdings" panose="05000000000000000000" pitchFamily="2" charset="2"/>
              </a:rPr>
              <a:t>要求取り下げ</a:t>
            </a:r>
            <a:endParaRPr lang="en-US" altLang="ja-JP" sz="2000" dirty="0">
              <a:highlight>
                <a:srgbClr val="FFFF00"/>
              </a:highlight>
              <a:sym typeface="Wingdings" panose="05000000000000000000" pitchFamily="2" charset="2"/>
            </a:endParaRPr>
          </a:p>
        </p:txBody>
      </p:sp>
      <p:sp>
        <p:nvSpPr>
          <p:cNvPr id="4" name="スライド番号プレースホルダー 3"/>
          <p:cNvSpPr>
            <a:spLocks noGrp="1"/>
          </p:cNvSpPr>
          <p:nvPr>
            <p:ph type="sldNum" sz="quarter" idx="12"/>
          </p:nvPr>
        </p:nvSpPr>
        <p:spPr/>
        <p:txBody>
          <a:bodyPr/>
          <a:lstStyle/>
          <a:p>
            <a:fld id="{CBF795C5-F6D5-4578-8160-BA8002E681BC}" type="slidenum">
              <a:rPr kumimoji="1" lang="ja-JP" altLang="en-US" smtClean="0"/>
              <a:t>8</a:t>
            </a:fld>
            <a:endParaRPr kumimoji="1" lang="ja-JP" altLang="en-US"/>
          </a:p>
        </p:txBody>
      </p:sp>
    </p:spTree>
    <p:extLst>
      <p:ext uri="{BB962C8B-B14F-4D97-AF65-F5344CB8AC3E}">
        <p14:creationId xmlns:p14="http://schemas.microsoft.com/office/powerpoint/2010/main" val="108704697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p:cNvSpPr txBox="1"/>
          <p:nvPr/>
        </p:nvSpPr>
        <p:spPr>
          <a:xfrm>
            <a:off x="249382" y="169369"/>
            <a:ext cx="2507672" cy="369332"/>
          </a:xfrm>
          <a:prstGeom prst="rect">
            <a:avLst/>
          </a:prstGeom>
          <a:noFill/>
          <a:ln>
            <a:solidFill>
              <a:schemeClr val="accent1"/>
            </a:solidFill>
          </a:ln>
        </p:spPr>
        <p:txBody>
          <a:bodyPr wrap="square" rtlCol="0">
            <a:spAutoFit/>
          </a:bodyPr>
          <a:lstStyle/>
          <a:p>
            <a:pPr algn="ctr"/>
            <a:r>
              <a:rPr kumimoji="1" lang="ja-JP" altLang="en-US" dirty="0"/>
              <a:t>リクワイアメント６</a:t>
            </a:r>
          </a:p>
        </p:txBody>
      </p:sp>
      <p:sp>
        <p:nvSpPr>
          <p:cNvPr id="3" name="正方形/長方形 2"/>
          <p:cNvSpPr/>
          <p:nvPr/>
        </p:nvSpPr>
        <p:spPr>
          <a:xfrm>
            <a:off x="3787517" y="841246"/>
            <a:ext cx="3877985" cy="584775"/>
          </a:xfrm>
          <a:prstGeom prst="rect">
            <a:avLst/>
          </a:prstGeom>
        </p:spPr>
        <p:txBody>
          <a:bodyPr wrap="none">
            <a:spAutoFit/>
          </a:bodyPr>
          <a:lstStyle/>
          <a:p>
            <a:r>
              <a:rPr lang="ja-JP" altLang="en-US" sz="3200" dirty="0"/>
              <a:t>プロセス定義の拡張</a:t>
            </a:r>
          </a:p>
        </p:txBody>
      </p:sp>
      <p:sp>
        <p:nvSpPr>
          <p:cNvPr id="5" name="テキスト ボックス 4"/>
          <p:cNvSpPr txBox="1"/>
          <p:nvPr/>
        </p:nvSpPr>
        <p:spPr>
          <a:xfrm>
            <a:off x="1163781" y="1898073"/>
            <a:ext cx="9670473" cy="3785652"/>
          </a:xfrm>
          <a:prstGeom prst="rect">
            <a:avLst/>
          </a:prstGeom>
          <a:noFill/>
          <a:ln>
            <a:solidFill>
              <a:schemeClr val="accent1"/>
            </a:solidFill>
          </a:ln>
        </p:spPr>
        <p:txBody>
          <a:bodyPr wrap="square" rtlCol="0">
            <a:spAutoFit/>
          </a:bodyPr>
          <a:lstStyle/>
          <a:p>
            <a:r>
              <a:rPr lang="ja-JP" altLang="en-US" sz="2000" dirty="0"/>
              <a:t>６</a:t>
            </a:r>
            <a:r>
              <a:rPr kumimoji="1" lang="ja-JP" altLang="en-US" sz="2000" dirty="0"/>
              <a:t>．１　プロセス定義で業務領域を指定する。</a:t>
            </a:r>
            <a:endParaRPr kumimoji="1" lang="en-US" altLang="ja-JP" sz="2000" dirty="0"/>
          </a:p>
          <a:p>
            <a:r>
              <a:rPr kumimoji="1" lang="en-US" altLang="ja-JP" sz="2000" dirty="0"/>
              <a:t>CI_ Exchanged Document_ Context. Industry_ Specified. CI_ Document Context_ Parameter</a:t>
            </a:r>
            <a:r>
              <a:rPr kumimoji="1" lang="ja-JP" altLang="en-US" sz="2000" dirty="0"/>
              <a:t>（追加）により指定する。</a:t>
            </a:r>
            <a:endParaRPr kumimoji="1" lang="en-US" altLang="ja-JP" sz="2000" dirty="0"/>
          </a:p>
          <a:p>
            <a:r>
              <a:rPr lang="ja-JP" altLang="en-US" sz="2000" dirty="0"/>
              <a:t>＊</a:t>
            </a:r>
            <a:r>
              <a:rPr lang="en-US" altLang="ja-JP" sz="2000" dirty="0"/>
              <a:t> CI_ Exchanged Document_ Context. Subset_ Specified. CI_ Document Context_ Parameter</a:t>
            </a:r>
            <a:r>
              <a:rPr lang="ja-JP" altLang="en-US" sz="2000" dirty="0"/>
              <a:t>を使用する。</a:t>
            </a:r>
            <a:endParaRPr lang="en-US" altLang="ja-JP" sz="2000" dirty="0"/>
          </a:p>
          <a:p>
            <a:r>
              <a:rPr lang="en-US" altLang="ja-JP" sz="2000" dirty="0">
                <a:highlight>
                  <a:srgbClr val="FFFF00"/>
                </a:highlight>
                <a:sym typeface="Wingdings" panose="05000000000000000000" pitchFamily="2" charset="2"/>
              </a:rPr>
              <a:t></a:t>
            </a:r>
            <a:r>
              <a:rPr lang="ja-JP" altLang="en-US" sz="2000" dirty="0">
                <a:highlight>
                  <a:srgbClr val="FFFF00"/>
                </a:highlight>
                <a:sym typeface="Wingdings" panose="05000000000000000000" pitchFamily="2" charset="2"/>
              </a:rPr>
              <a:t>要求取下げ</a:t>
            </a:r>
            <a:endParaRPr lang="en-US" altLang="ja-JP" sz="2000" dirty="0">
              <a:highlight>
                <a:srgbClr val="FFFF00"/>
              </a:highlight>
              <a:sym typeface="Wingdings" panose="05000000000000000000" pitchFamily="2" charset="2"/>
            </a:endParaRPr>
          </a:p>
          <a:p>
            <a:endParaRPr lang="en-US" altLang="ja-JP" sz="2000" dirty="0">
              <a:sym typeface="Wingdings" panose="05000000000000000000" pitchFamily="2" charset="2"/>
            </a:endParaRPr>
          </a:p>
          <a:p>
            <a:r>
              <a:rPr lang="ja-JP" altLang="en-US" sz="2000" dirty="0">
                <a:sym typeface="Wingdings" panose="05000000000000000000" pitchFamily="2" charset="2"/>
              </a:rPr>
              <a:t>６．２　ユーザー（取引グループ）固有のパラメータを指定する。</a:t>
            </a:r>
            <a:endParaRPr lang="en-US" altLang="ja-JP" sz="2000" dirty="0">
              <a:sym typeface="Wingdings" panose="05000000000000000000" pitchFamily="2" charset="2"/>
            </a:endParaRPr>
          </a:p>
          <a:p>
            <a:r>
              <a:rPr lang="en-US" altLang="ja-JP" sz="2000" dirty="0"/>
              <a:t>CI_ Exchanged Document_ Context. User_ Specified. CI_ Document Context_ Parameter</a:t>
            </a:r>
            <a:r>
              <a:rPr lang="ja-JP" altLang="en-US" sz="2000" dirty="0"/>
              <a:t>（追加）により指定する。</a:t>
            </a:r>
            <a:endParaRPr lang="en-US" altLang="ja-JP" sz="2000" dirty="0"/>
          </a:p>
          <a:p>
            <a:r>
              <a:rPr lang="en-US" altLang="ja-JP" sz="2000" dirty="0">
                <a:highlight>
                  <a:srgbClr val="FF00FF"/>
                </a:highlight>
                <a:sym typeface="Wingdings" panose="05000000000000000000" pitchFamily="2" charset="2"/>
              </a:rPr>
              <a:t></a:t>
            </a:r>
            <a:r>
              <a:rPr lang="ja-JP" altLang="en-US" sz="2000" dirty="0">
                <a:highlight>
                  <a:srgbClr val="FF00FF"/>
                </a:highlight>
                <a:sym typeface="Wingdings" panose="05000000000000000000" pitchFamily="2" charset="2"/>
              </a:rPr>
              <a:t>合意</a:t>
            </a:r>
            <a:endParaRPr lang="en-US" altLang="ja-JP" sz="2000" dirty="0">
              <a:highlight>
                <a:srgbClr val="FF00FF"/>
              </a:highlight>
            </a:endParaRPr>
          </a:p>
          <a:p>
            <a:endParaRPr lang="en-US" altLang="ja-JP" sz="2000" dirty="0">
              <a:sym typeface="Wingdings" panose="05000000000000000000" pitchFamily="2" charset="2"/>
            </a:endParaRPr>
          </a:p>
        </p:txBody>
      </p:sp>
      <p:sp>
        <p:nvSpPr>
          <p:cNvPr id="4" name="スライド番号プレースホルダー 3"/>
          <p:cNvSpPr>
            <a:spLocks noGrp="1"/>
          </p:cNvSpPr>
          <p:nvPr>
            <p:ph type="sldNum" sz="quarter" idx="12"/>
          </p:nvPr>
        </p:nvSpPr>
        <p:spPr/>
        <p:txBody>
          <a:bodyPr/>
          <a:lstStyle/>
          <a:p>
            <a:fld id="{CBF795C5-F6D5-4578-8160-BA8002E681BC}" type="slidenum">
              <a:rPr kumimoji="1" lang="ja-JP" altLang="en-US" smtClean="0"/>
              <a:t>9</a:t>
            </a:fld>
            <a:endParaRPr kumimoji="1" lang="ja-JP" altLang="en-US"/>
          </a:p>
        </p:txBody>
      </p:sp>
    </p:spTree>
    <p:extLst>
      <p:ext uri="{BB962C8B-B14F-4D97-AF65-F5344CB8AC3E}">
        <p14:creationId xmlns:p14="http://schemas.microsoft.com/office/powerpoint/2010/main" val="1225188416"/>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210</TotalTime>
  <Words>202</Words>
  <Application>Microsoft Office PowerPoint</Application>
  <PresentationFormat>ワイド画面</PresentationFormat>
  <Paragraphs>112</Paragraphs>
  <Slides>9</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9</vt:i4>
      </vt:variant>
    </vt:vector>
  </HeadingPairs>
  <TitlesOfParts>
    <vt:vector size="15" baseType="lpstr">
      <vt:lpstr>游ゴシック</vt:lpstr>
      <vt:lpstr>游ゴシック Light</vt:lpstr>
      <vt:lpstr>Arial</vt:lpstr>
      <vt:lpstr>Century</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菅又久直</dc:creator>
  <cp:lastModifiedBy>菅又久直</cp:lastModifiedBy>
  <cp:revision>14</cp:revision>
  <cp:lastPrinted>2016-10-07T05:24:50Z</cp:lastPrinted>
  <dcterms:created xsi:type="dcterms:W3CDTF">2016-10-02T07:55:17Z</dcterms:created>
  <dcterms:modified xsi:type="dcterms:W3CDTF">2016-10-10T05:26:43Z</dcterms:modified>
</cp:coreProperties>
</file>

<file path=docProps/thumbnail.jpeg>
</file>