
<file path=[Content_Types].xml><?xml version="1.0" encoding="utf-8"?>
<Types xmlns="http://schemas.openxmlformats.org/package/2006/content-types"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9" r:id="rId2"/>
    <p:sldId id="264" r:id="rId3"/>
    <p:sldId id="265" r:id="rId4"/>
    <p:sldId id="267" r:id="rId5"/>
    <p:sldId id="263" r:id="rId6"/>
    <p:sldId id="262" r:id="rId7"/>
    <p:sldId id="268" r:id="rId8"/>
    <p:sldId id="256" r:id="rId9"/>
    <p:sldId id="270" r:id="rId10"/>
    <p:sldId id="257" r:id="rId11"/>
    <p:sldId id="266" r:id="rId12"/>
  </p:sldIdLst>
  <p:sldSz cx="12192000" cy="6858000"/>
  <p:notesSz cx="6888163" cy="100203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69" autoAdjust="0"/>
    <p:restoredTop sz="94660"/>
  </p:normalViewPr>
  <p:slideViewPr>
    <p:cSldViewPr snapToGrid="0">
      <p:cViewPr varScale="1">
        <p:scale>
          <a:sx n="43" d="100"/>
          <a:sy n="43" d="100"/>
        </p:scale>
        <p:origin x="432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556C53-FCD5-4CE5-BB99-47A6F62C2273}" type="datetimeFigureOut">
              <a:rPr kumimoji="1" lang="ja-JP" altLang="en-US" smtClean="0"/>
              <a:t>2016/10/7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51865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902075" y="951865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81AB55-4017-4203-AC2A-B01B56F33C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26690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5608E1-AE7E-40CD-B044-865A60B63FE9}" type="datetimeFigureOut">
              <a:rPr kumimoji="1" lang="ja-JP" altLang="en-US" smtClean="0"/>
              <a:t>2016/10/7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39738" y="1252538"/>
            <a:ext cx="600868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8975" y="4822825"/>
            <a:ext cx="5510213" cy="39449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51865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902075" y="951865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0CF993-8C41-49EB-B7A2-B2A318422A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49465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42113-9EC4-4D3A-A79D-150DC691A349}" type="datetime1">
              <a:rPr kumimoji="1" lang="ja-JP" altLang="en-US" smtClean="0"/>
              <a:t>2016/10/7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28FED-336D-4F84-BEFA-8A64DF5192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6631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F9CB2-F6C6-4896-8E4F-F2223942CF48}" type="datetime1">
              <a:rPr kumimoji="1" lang="ja-JP" altLang="en-US" smtClean="0"/>
              <a:t>2016/10/7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28FED-336D-4F84-BEFA-8A64DF5192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0864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3D91-FB4D-4FD7-9139-C604BE9FD725}" type="datetime1">
              <a:rPr kumimoji="1" lang="ja-JP" altLang="en-US" smtClean="0"/>
              <a:t>2016/10/7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28FED-336D-4F84-BEFA-8A64DF5192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0670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354E8-8793-4829-B275-6D61E4A44FF6}" type="datetime1">
              <a:rPr kumimoji="1" lang="ja-JP" altLang="en-US" smtClean="0"/>
              <a:t>2016/10/7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28FED-336D-4F84-BEFA-8A64DF5192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3477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DB87C-C0A4-4481-A8E5-D93E920218EA}" type="datetime1">
              <a:rPr kumimoji="1" lang="ja-JP" altLang="en-US" smtClean="0"/>
              <a:t>2016/10/7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28FED-336D-4F84-BEFA-8A64DF5192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5441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951FC-46EF-47B5-AFE1-10F8190D6C67}" type="datetime1">
              <a:rPr kumimoji="1" lang="ja-JP" altLang="en-US" smtClean="0"/>
              <a:t>2016/10/7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28FED-336D-4F84-BEFA-8A64DF5192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0381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2824-7B82-462F-8C36-21150A16FB2C}" type="datetime1">
              <a:rPr kumimoji="1" lang="ja-JP" altLang="en-US" smtClean="0"/>
              <a:t>2016/10/7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28FED-336D-4F84-BEFA-8A64DF5192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3358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DDAA8-DDEE-40FE-B180-6052C5769C1C}" type="datetime1">
              <a:rPr kumimoji="1" lang="ja-JP" altLang="en-US" smtClean="0"/>
              <a:t>2016/10/7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28FED-336D-4F84-BEFA-8A64DF5192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8394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B4354-B1E1-4321-8663-55B3BD2E04FB}" type="datetime1">
              <a:rPr kumimoji="1" lang="ja-JP" altLang="en-US" smtClean="0"/>
              <a:t>2016/10/7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28FED-336D-4F84-BEFA-8A64DF5192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4436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9410F-37C2-4C93-8FD1-AD24C3C68611}" type="datetime1">
              <a:rPr kumimoji="1" lang="ja-JP" altLang="en-US" smtClean="0"/>
              <a:t>2016/10/7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28FED-336D-4F84-BEFA-8A64DF5192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34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6A500-4B49-42FD-ABE4-2B92D8B84861}" type="datetime1">
              <a:rPr kumimoji="1" lang="ja-JP" altLang="en-US" smtClean="0"/>
              <a:t>2016/10/7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28FED-336D-4F84-BEFA-8A64DF5192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3268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C4EFBB-566C-40CB-8AF9-5DE396D4ADA7}" type="datetime1">
              <a:rPr kumimoji="1" lang="ja-JP" altLang="en-US" smtClean="0"/>
              <a:t>2016/10/7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128FED-336D-4F84-BEFA-8A64DF5192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4241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28FED-336D-4F84-BEFA-8A64DF51927E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648918" y="2203554"/>
            <a:ext cx="90690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b="1" dirty="0"/>
              <a:t>業界横断</a:t>
            </a:r>
            <a:r>
              <a:rPr kumimoji="1" lang="en-US" altLang="ja-JP" sz="4000" b="1" dirty="0"/>
              <a:t>EDI</a:t>
            </a:r>
            <a:r>
              <a:rPr kumimoji="1" lang="ja-JP" altLang="en-US" sz="4000" b="1" dirty="0"/>
              <a:t>仕様活用ツール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9143999" y="299802"/>
            <a:ext cx="2638269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業界横断</a:t>
            </a:r>
            <a:r>
              <a:rPr kumimoji="1" lang="en-US" altLang="ja-JP" dirty="0"/>
              <a:t>2016-3-05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930139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3154218" y="134034"/>
            <a:ext cx="579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dirty="0"/>
              <a:t>データ連携システムツール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828502" y="709245"/>
            <a:ext cx="10584872" cy="600164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AutoNum type="arabicDbPeriod"/>
            </a:pPr>
            <a:r>
              <a:rPr kumimoji="1" lang="ja-JP" altLang="en-US" sz="2400" dirty="0"/>
              <a:t>国連</a:t>
            </a:r>
            <a:r>
              <a:rPr kumimoji="1" lang="en-US" altLang="ja-JP" sz="2400" dirty="0"/>
              <a:t>CEFACT</a:t>
            </a:r>
            <a:r>
              <a:rPr kumimoji="1" lang="ja-JP" altLang="en-US" sz="2400" dirty="0"/>
              <a:t>共通辞書 </a:t>
            </a:r>
            <a:r>
              <a:rPr kumimoji="1" lang="en-US" altLang="ja-JP" sz="2400" dirty="0"/>
              <a:t>2016</a:t>
            </a:r>
            <a:r>
              <a:rPr kumimoji="1" lang="ja-JP" altLang="en-US" sz="2400" dirty="0"/>
              <a:t>年日本語版</a:t>
            </a:r>
            <a:endParaRPr kumimoji="1" lang="en-US" altLang="ja-JP" sz="2400" dirty="0"/>
          </a:p>
          <a:p>
            <a:pPr marL="342900" indent="-342900">
              <a:buAutoNum type="arabicDbPeriod"/>
            </a:pPr>
            <a:r>
              <a:rPr lang="ja-JP" altLang="en-US" sz="2400" dirty="0"/>
              <a:t>メッセージテンプレート（</a:t>
            </a:r>
            <a:r>
              <a:rPr lang="en-US" altLang="ja-JP" sz="2400" dirty="0"/>
              <a:t>ASMA</a:t>
            </a:r>
            <a:r>
              <a:rPr lang="ja-JP" altLang="en-US" sz="2400" dirty="0"/>
              <a:t>）より</a:t>
            </a:r>
            <a:r>
              <a:rPr lang="en-US" altLang="ja-JP" sz="2400" dirty="0"/>
              <a:t>BIE</a:t>
            </a:r>
            <a:r>
              <a:rPr lang="ja-JP" altLang="en-US" sz="2400" dirty="0"/>
              <a:t>展開</a:t>
            </a:r>
            <a:endParaRPr lang="en-US" altLang="ja-JP" sz="2400" dirty="0"/>
          </a:p>
          <a:p>
            <a:r>
              <a:rPr lang="en-US" altLang="ja-JP" sz="2400" dirty="0"/>
              <a:t>	CCL</a:t>
            </a:r>
            <a:r>
              <a:rPr lang="en-US" altLang="ja-JP" sz="2400" dirty="0">
                <a:sym typeface="Wingdings" panose="05000000000000000000" pitchFamily="2" charset="2"/>
              </a:rPr>
              <a:t></a:t>
            </a:r>
            <a:r>
              <a:rPr lang="ja-JP" altLang="en-US" sz="2400" dirty="0">
                <a:sym typeface="Wingdings" panose="05000000000000000000" pitchFamily="2" charset="2"/>
              </a:rPr>
              <a:t>クラス図、</a:t>
            </a:r>
            <a:r>
              <a:rPr lang="en-US" altLang="ja-JP" sz="2400" dirty="0">
                <a:sym typeface="Wingdings" panose="05000000000000000000" pitchFamily="2" charset="2"/>
              </a:rPr>
              <a:t>ABIE</a:t>
            </a:r>
            <a:r>
              <a:rPr lang="ja-JP" altLang="en-US" sz="2400" dirty="0">
                <a:sym typeface="Wingdings" panose="05000000000000000000" pitchFamily="2" charset="2"/>
              </a:rPr>
              <a:t>表</a:t>
            </a:r>
            <a:r>
              <a:rPr lang="en-US" altLang="ja-JP" sz="2400" dirty="0">
                <a:sym typeface="Wingdings" panose="05000000000000000000" pitchFamily="2" charset="2"/>
              </a:rPr>
              <a:t></a:t>
            </a:r>
            <a:r>
              <a:rPr lang="ja-JP" altLang="en-US" sz="2400" dirty="0">
                <a:sym typeface="Wingdings" panose="05000000000000000000" pitchFamily="2" charset="2"/>
              </a:rPr>
              <a:t>選択（マニュアル）</a:t>
            </a:r>
            <a:endParaRPr lang="en-US" altLang="ja-JP" sz="2400" dirty="0">
              <a:sym typeface="Wingdings" panose="05000000000000000000" pitchFamily="2" charset="2"/>
            </a:endParaRPr>
          </a:p>
          <a:p>
            <a:r>
              <a:rPr lang="en-US" altLang="ja-JP" sz="2400" dirty="0">
                <a:sym typeface="Wingdings" panose="05000000000000000000" pitchFamily="2" charset="2"/>
              </a:rPr>
              <a:t>	</a:t>
            </a:r>
            <a:r>
              <a:rPr lang="ja-JP" altLang="en-US" sz="2400" dirty="0">
                <a:sym typeface="Wingdings" panose="05000000000000000000" pitchFamily="2" charset="2"/>
              </a:rPr>
              <a:t>選択</a:t>
            </a:r>
            <a:r>
              <a:rPr lang="en-US" altLang="ja-JP" sz="2400" dirty="0">
                <a:sym typeface="Wingdings" panose="05000000000000000000" pitchFamily="2" charset="2"/>
              </a:rPr>
              <a:t>ABIE</a:t>
            </a:r>
            <a:r>
              <a:rPr lang="ja-JP" altLang="en-US" sz="2400" dirty="0">
                <a:sym typeface="Wingdings" panose="05000000000000000000" pitchFamily="2" charset="2"/>
              </a:rPr>
              <a:t>表</a:t>
            </a:r>
            <a:r>
              <a:rPr lang="en-US" altLang="ja-JP" sz="2400" dirty="0">
                <a:sym typeface="Wingdings" panose="05000000000000000000" pitchFamily="2" charset="2"/>
              </a:rPr>
              <a:t>BBIE</a:t>
            </a:r>
            <a:r>
              <a:rPr lang="ja-JP" altLang="en-US" sz="2400" dirty="0">
                <a:sym typeface="Wingdings" panose="05000000000000000000" pitchFamily="2" charset="2"/>
              </a:rPr>
              <a:t>展開</a:t>
            </a:r>
            <a:r>
              <a:rPr lang="en-US" altLang="ja-JP" sz="2400" dirty="0">
                <a:sym typeface="Wingdings" panose="05000000000000000000" pitchFamily="2" charset="2"/>
              </a:rPr>
              <a:t></a:t>
            </a:r>
            <a:r>
              <a:rPr lang="ja-JP" altLang="en-US" sz="2400" dirty="0">
                <a:sym typeface="Wingdings" panose="05000000000000000000" pitchFamily="2" charset="2"/>
              </a:rPr>
              <a:t>選択（マニュアル）</a:t>
            </a:r>
            <a:r>
              <a:rPr lang="en-US" altLang="ja-JP" sz="2400" dirty="0">
                <a:sym typeface="Wingdings" panose="05000000000000000000" pitchFamily="2" charset="2"/>
              </a:rPr>
              <a:t>	</a:t>
            </a:r>
            <a:endParaRPr lang="en-US" altLang="ja-JP" sz="2400" dirty="0"/>
          </a:p>
          <a:p>
            <a:r>
              <a:rPr kumimoji="1" lang="ja-JP" altLang="en-US" sz="2400" dirty="0"/>
              <a:t>３．業務領域メッセージの調整</a:t>
            </a:r>
            <a:endParaRPr kumimoji="1" lang="en-US" altLang="ja-JP" sz="2400" dirty="0"/>
          </a:p>
          <a:p>
            <a:r>
              <a:rPr lang="en-US" altLang="ja-JP" sz="2400" dirty="0"/>
              <a:t>	</a:t>
            </a:r>
            <a:r>
              <a:rPr lang="ja-JP" altLang="en-US" sz="2400" dirty="0"/>
              <a:t>業務領域メッセージ</a:t>
            </a:r>
            <a:r>
              <a:rPr lang="en-US" altLang="ja-JP" sz="2400" dirty="0">
                <a:sym typeface="Wingdings" panose="05000000000000000000" pitchFamily="2" charset="2"/>
              </a:rPr>
              <a:t></a:t>
            </a:r>
            <a:r>
              <a:rPr lang="ja-JP" altLang="en-US" sz="2400" dirty="0">
                <a:sym typeface="Wingdings" panose="05000000000000000000" pitchFamily="2" charset="2"/>
              </a:rPr>
              <a:t>クラス図、</a:t>
            </a:r>
            <a:r>
              <a:rPr lang="en-US" altLang="ja-JP" sz="2400" dirty="0">
                <a:sym typeface="Wingdings" panose="05000000000000000000" pitchFamily="2" charset="2"/>
              </a:rPr>
              <a:t>MBIE</a:t>
            </a:r>
            <a:r>
              <a:rPr lang="ja-JP" altLang="en-US" sz="2400" dirty="0">
                <a:sym typeface="Wingdings" panose="05000000000000000000" pitchFamily="2" charset="2"/>
              </a:rPr>
              <a:t>表</a:t>
            </a:r>
            <a:r>
              <a:rPr lang="en-US" altLang="ja-JP" sz="2400" dirty="0">
                <a:sym typeface="Wingdings" panose="05000000000000000000" pitchFamily="2" charset="2"/>
              </a:rPr>
              <a:t></a:t>
            </a:r>
            <a:r>
              <a:rPr lang="ja-JP" altLang="en-US" sz="2400" dirty="0">
                <a:sym typeface="Wingdings" panose="05000000000000000000" pitchFamily="2" charset="2"/>
              </a:rPr>
              <a:t>選択</a:t>
            </a:r>
            <a:endParaRPr lang="en-US" altLang="ja-JP" sz="2400" dirty="0">
              <a:sym typeface="Wingdings" panose="05000000000000000000" pitchFamily="2" charset="2"/>
            </a:endParaRPr>
          </a:p>
          <a:p>
            <a:r>
              <a:rPr kumimoji="1" lang="en-US" altLang="ja-JP" sz="2400" dirty="0">
                <a:sym typeface="Wingdings" panose="05000000000000000000" pitchFamily="2" charset="2"/>
              </a:rPr>
              <a:t>	MBIE</a:t>
            </a:r>
            <a:r>
              <a:rPr kumimoji="1" lang="ja-JP" altLang="en-US" sz="2400" dirty="0">
                <a:sym typeface="Wingdings" panose="05000000000000000000" pitchFamily="2" charset="2"/>
              </a:rPr>
              <a:t>表に</a:t>
            </a:r>
            <a:r>
              <a:rPr kumimoji="1" lang="en-US" altLang="ja-JP" sz="2400" dirty="0">
                <a:sym typeface="Wingdings" panose="05000000000000000000" pitchFamily="2" charset="2"/>
              </a:rPr>
              <a:t>BIE</a:t>
            </a:r>
            <a:r>
              <a:rPr kumimoji="1" lang="ja-JP" altLang="en-US" sz="2400" dirty="0">
                <a:sym typeface="Wingdings" panose="05000000000000000000" pitchFamily="2" charset="2"/>
              </a:rPr>
              <a:t>追加（</a:t>
            </a:r>
            <a:r>
              <a:rPr lang="en-US" altLang="ja-JP" sz="2400" dirty="0">
                <a:sym typeface="Wingdings" panose="05000000000000000000" pitchFamily="2" charset="2"/>
              </a:rPr>
              <a:t>CCL</a:t>
            </a:r>
            <a:r>
              <a:rPr lang="ja-JP" altLang="en-US" sz="2400" dirty="0">
                <a:sym typeface="Wingdings" panose="05000000000000000000" pitchFamily="2" charset="2"/>
              </a:rPr>
              <a:t>より選択）</a:t>
            </a:r>
            <a:r>
              <a:rPr lang="en-US" altLang="ja-JP" sz="2400" dirty="0">
                <a:sym typeface="Wingdings" panose="05000000000000000000" pitchFamily="2" charset="2"/>
              </a:rPr>
              <a:t></a:t>
            </a:r>
            <a:r>
              <a:rPr lang="ja-JP" altLang="en-US" sz="2400" dirty="0">
                <a:sym typeface="Wingdings" panose="05000000000000000000" pitchFamily="2" charset="2"/>
              </a:rPr>
              <a:t>選択（マニュアル）</a:t>
            </a:r>
            <a:endParaRPr kumimoji="1" lang="en-US" altLang="ja-JP" sz="2400" dirty="0"/>
          </a:p>
          <a:p>
            <a:r>
              <a:rPr lang="ja-JP" altLang="en-US" sz="2400" dirty="0"/>
              <a:t>４．メッセージ</a:t>
            </a:r>
            <a:r>
              <a:rPr lang="en-US" altLang="ja-JP" sz="2400" dirty="0"/>
              <a:t>BIE</a:t>
            </a:r>
            <a:r>
              <a:rPr lang="ja-JP" altLang="en-US" sz="2400" dirty="0"/>
              <a:t>より</a:t>
            </a:r>
            <a:r>
              <a:rPr lang="en-US" altLang="ja-JP" sz="2400" dirty="0"/>
              <a:t>XML</a:t>
            </a:r>
            <a:r>
              <a:rPr lang="ja-JP" altLang="en-US" sz="2400" dirty="0"/>
              <a:t>メッセージ／スキーマ生成</a:t>
            </a:r>
            <a:endParaRPr lang="en-US" altLang="ja-JP" sz="2400" dirty="0"/>
          </a:p>
          <a:p>
            <a:r>
              <a:rPr kumimoji="1" lang="ja-JP" altLang="en-US" sz="2400" dirty="0"/>
              <a:t>５．コード表より</a:t>
            </a:r>
            <a:r>
              <a:rPr kumimoji="1" lang="en-US" altLang="ja-JP" sz="2400" dirty="0"/>
              <a:t>XML</a:t>
            </a:r>
            <a:r>
              <a:rPr kumimoji="1" lang="ja-JP" altLang="en-US" sz="2400" dirty="0"/>
              <a:t>スキーマ生成</a:t>
            </a:r>
            <a:endParaRPr kumimoji="1" lang="en-US" altLang="ja-JP" sz="2400" dirty="0"/>
          </a:p>
          <a:p>
            <a:r>
              <a:rPr lang="ja-JP" altLang="en-US" sz="2400" dirty="0"/>
              <a:t>６．メッセージ</a:t>
            </a:r>
            <a:r>
              <a:rPr lang="en-US" altLang="ja-JP" sz="2400" dirty="0"/>
              <a:t>BIE</a:t>
            </a:r>
            <a:r>
              <a:rPr lang="ja-JP" altLang="en-US" sz="2400" dirty="0"/>
              <a:t>のバリデーション</a:t>
            </a:r>
            <a:endParaRPr lang="en-US" altLang="ja-JP" sz="2400" dirty="0"/>
          </a:p>
          <a:p>
            <a:r>
              <a:rPr kumimoji="1" lang="ja-JP" altLang="en-US" sz="2400" dirty="0"/>
              <a:t>７．メッセージ</a:t>
            </a:r>
            <a:r>
              <a:rPr lang="ja-JP" altLang="en-US" sz="2400" dirty="0"/>
              <a:t>辞書の登録管理</a:t>
            </a:r>
            <a:endParaRPr lang="en-US" altLang="ja-JP" sz="2400" dirty="0"/>
          </a:p>
          <a:p>
            <a:r>
              <a:rPr kumimoji="1" lang="en-US" altLang="ja-JP" sz="2400" dirty="0"/>
              <a:t>	</a:t>
            </a:r>
            <a:r>
              <a:rPr kumimoji="1" lang="ja-JP" altLang="en-US" sz="2400" dirty="0"/>
              <a:t>ドメイン登録</a:t>
            </a:r>
            <a:endParaRPr kumimoji="1" lang="en-US" altLang="ja-JP" sz="2400" dirty="0"/>
          </a:p>
          <a:p>
            <a:r>
              <a:rPr lang="en-US" altLang="ja-JP" sz="2400" dirty="0"/>
              <a:t>	</a:t>
            </a:r>
            <a:r>
              <a:rPr lang="ja-JP" altLang="en-US" sz="2400" dirty="0"/>
              <a:t>メッセージ</a:t>
            </a:r>
            <a:r>
              <a:rPr lang="en-US" altLang="ja-JP" sz="2400" dirty="0"/>
              <a:t>BIE</a:t>
            </a:r>
            <a:r>
              <a:rPr lang="ja-JP" altLang="en-US" sz="2400" dirty="0"/>
              <a:t>登録</a:t>
            </a:r>
            <a:endParaRPr lang="en-US" altLang="ja-JP" sz="2400" dirty="0"/>
          </a:p>
          <a:p>
            <a:r>
              <a:rPr kumimoji="1" lang="en-US" altLang="ja-JP" sz="2400" dirty="0"/>
              <a:t>	XML</a:t>
            </a:r>
            <a:r>
              <a:rPr kumimoji="1" lang="ja-JP" altLang="en-US" sz="2400" dirty="0"/>
              <a:t>メッセージ登録</a:t>
            </a:r>
            <a:endParaRPr kumimoji="1" lang="en-US" altLang="ja-JP" sz="2400" dirty="0"/>
          </a:p>
          <a:p>
            <a:r>
              <a:rPr lang="en-US" altLang="ja-JP" sz="2400" dirty="0"/>
              <a:t>	</a:t>
            </a:r>
            <a:r>
              <a:rPr lang="ja-JP" altLang="en-US" sz="2400" dirty="0"/>
              <a:t>コード表登録</a:t>
            </a:r>
            <a:endParaRPr lang="en-US" altLang="ja-JP" sz="2400" dirty="0"/>
          </a:p>
          <a:p>
            <a:r>
              <a:rPr kumimoji="1" lang="en-US" altLang="ja-JP" sz="2400" dirty="0"/>
              <a:t>	</a:t>
            </a:r>
            <a:r>
              <a:rPr kumimoji="1" lang="ja-JP" altLang="en-US" sz="2400" dirty="0"/>
              <a:t>条件検索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28FED-336D-4F84-BEFA-8A64DF51927E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15889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77C8A-8C7B-4699-A440-3719C28BEA0B}" type="slidenum">
              <a:rPr kumimoji="1" lang="ja-JP" altLang="en-US" smtClean="0"/>
              <a:t>11</a:t>
            </a:fld>
            <a:endParaRPr kumimoji="1" lang="ja-JP" altLang="en-US"/>
          </a:p>
        </p:txBody>
      </p:sp>
      <p:sp>
        <p:nvSpPr>
          <p:cNvPr id="3" name="フローチャート : 磁気ディスク 2"/>
          <p:cNvSpPr/>
          <p:nvPr/>
        </p:nvSpPr>
        <p:spPr>
          <a:xfrm>
            <a:off x="2567608" y="4149082"/>
            <a:ext cx="1008112" cy="720080"/>
          </a:xfrm>
          <a:prstGeom prst="flowChartMagneticDisk">
            <a:avLst/>
          </a:prstGeom>
          <a:solidFill>
            <a:schemeClr val="accent1">
              <a:alpha val="1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</a:rPr>
              <a:t>BASIC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4" name="フローチャート : 磁気ディスク 3"/>
          <p:cNvSpPr/>
          <p:nvPr/>
        </p:nvSpPr>
        <p:spPr>
          <a:xfrm>
            <a:off x="4007768" y="4149082"/>
            <a:ext cx="1008112" cy="720080"/>
          </a:xfrm>
          <a:prstGeom prst="flowChartMagneticDisk">
            <a:avLst/>
          </a:prstGeom>
          <a:solidFill>
            <a:schemeClr val="accent1">
              <a:alpha val="1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</a:rPr>
              <a:t>SME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5" name="フローチャート : 磁気ディスク 4"/>
          <p:cNvSpPr/>
          <p:nvPr/>
        </p:nvSpPr>
        <p:spPr>
          <a:xfrm>
            <a:off x="5375920" y="4149082"/>
            <a:ext cx="1008112" cy="720080"/>
          </a:xfrm>
          <a:prstGeom prst="flowChartMagneticDisk">
            <a:avLst/>
          </a:prstGeom>
          <a:solidFill>
            <a:schemeClr val="accent1">
              <a:alpha val="1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</a:rPr>
              <a:t>LG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6" name="フローチャート : せん孔テープ 5"/>
          <p:cNvSpPr/>
          <p:nvPr/>
        </p:nvSpPr>
        <p:spPr>
          <a:xfrm>
            <a:off x="5739235" y="5748571"/>
            <a:ext cx="792088" cy="432048"/>
          </a:xfrm>
          <a:prstGeom prst="flowChartPunchedTap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</a:rPr>
              <a:t>XSD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7" name="フローチャート : 内部記憶 6"/>
          <p:cNvSpPr/>
          <p:nvPr/>
        </p:nvSpPr>
        <p:spPr>
          <a:xfrm>
            <a:off x="4694889" y="5748571"/>
            <a:ext cx="923833" cy="432048"/>
          </a:xfrm>
          <a:prstGeom prst="flowChartInternalStorag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</a:rPr>
              <a:t>CODE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8" name="フローチャート : 書類 7"/>
          <p:cNvSpPr/>
          <p:nvPr/>
        </p:nvSpPr>
        <p:spPr>
          <a:xfrm>
            <a:off x="3071664" y="5748571"/>
            <a:ext cx="648072" cy="432048"/>
          </a:xfrm>
          <a:prstGeom prst="flowChartDocumen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</a:rPr>
              <a:t>BRS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9" name="縦巻き 8"/>
          <p:cNvSpPr/>
          <p:nvPr/>
        </p:nvSpPr>
        <p:spPr>
          <a:xfrm>
            <a:off x="3783836" y="5748573"/>
            <a:ext cx="872007" cy="632757"/>
          </a:xfrm>
          <a:prstGeom prst="verticalScroll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</a:rPr>
              <a:t>MSG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10" name="フローチャート : 磁気ディスク 9"/>
          <p:cNvSpPr/>
          <p:nvPr/>
        </p:nvSpPr>
        <p:spPr>
          <a:xfrm>
            <a:off x="3991947" y="2492896"/>
            <a:ext cx="1008112" cy="720080"/>
          </a:xfrm>
          <a:prstGeom prst="flowChartMagneticDisk">
            <a:avLst/>
          </a:prstGeom>
          <a:solidFill>
            <a:schemeClr val="accent1">
              <a:alpha val="1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</a:rPr>
              <a:t>JP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11" name="フローチャート : 磁気ディスク 10"/>
          <p:cNvSpPr/>
          <p:nvPr/>
        </p:nvSpPr>
        <p:spPr>
          <a:xfrm>
            <a:off x="6384035" y="1052736"/>
            <a:ext cx="1196871" cy="864096"/>
          </a:xfrm>
          <a:prstGeom prst="flowChartMagneticDisk">
            <a:avLst/>
          </a:prstGeom>
          <a:solidFill>
            <a:schemeClr val="accent1">
              <a:alpha val="1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</a:rPr>
              <a:t>AFACT</a:t>
            </a: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レジストリ</a:t>
            </a:r>
          </a:p>
        </p:txBody>
      </p:sp>
      <p:sp>
        <p:nvSpPr>
          <p:cNvPr id="12" name="フローチャート : 磁気ディスク 11"/>
          <p:cNvSpPr/>
          <p:nvPr/>
        </p:nvSpPr>
        <p:spPr>
          <a:xfrm>
            <a:off x="6032376" y="2492896"/>
            <a:ext cx="1008112" cy="720080"/>
          </a:xfrm>
          <a:prstGeom prst="flowChartMagneticDisk">
            <a:avLst/>
          </a:prstGeom>
          <a:solidFill>
            <a:schemeClr val="accent1">
              <a:alpha val="1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</a:rPr>
              <a:t>KR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13" name="フローチャート : 磁気ディスク 12"/>
          <p:cNvSpPr/>
          <p:nvPr/>
        </p:nvSpPr>
        <p:spPr>
          <a:xfrm>
            <a:off x="7968208" y="2492896"/>
            <a:ext cx="1008112" cy="720080"/>
          </a:xfrm>
          <a:prstGeom prst="flowChartMagneticDisk">
            <a:avLst/>
          </a:prstGeom>
          <a:solidFill>
            <a:schemeClr val="accent1">
              <a:alpha val="1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</a:rPr>
              <a:t>CN</a:t>
            </a:r>
            <a:endParaRPr lang="ja-JP" altLang="en-US" dirty="0">
              <a:solidFill>
                <a:schemeClr val="tx1"/>
              </a:solidFill>
            </a:endParaRPr>
          </a:p>
        </p:txBody>
      </p:sp>
      <p:cxnSp>
        <p:nvCxnSpPr>
          <p:cNvPr id="15" name="直線矢印コネクタ 14"/>
          <p:cNvCxnSpPr>
            <a:stCxn id="10" idx="3"/>
            <a:endCxn id="3" idx="1"/>
          </p:cNvCxnSpPr>
          <p:nvPr/>
        </p:nvCxnSpPr>
        <p:spPr>
          <a:xfrm flipH="1">
            <a:off x="3071666" y="3212977"/>
            <a:ext cx="1424339" cy="93610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>
            <a:stCxn id="10" idx="3"/>
            <a:endCxn id="4" idx="1"/>
          </p:cNvCxnSpPr>
          <p:nvPr/>
        </p:nvCxnSpPr>
        <p:spPr>
          <a:xfrm>
            <a:off x="4496004" y="3212977"/>
            <a:ext cx="15823" cy="93610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>
            <a:stCxn id="10" idx="3"/>
            <a:endCxn id="5" idx="1"/>
          </p:cNvCxnSpPr>
          <p:nvPr/>
        </p:nvCxnSpPr>
        <p:spPr>
          <a:xfrm>
            <a:off x="4496004" y="3212977"/>
            <a:ext cx="1383975" cy="93610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>
            <a:stCxn id="11" idx="3"/>
            <a:endCxn id="10" idx="1"/>
          </p:cNvCxnSpPr>
          <p:nvPr/>
        </p:nvCxnSpPr>
        <p:spPr>
          <a:xfrm flipH="1">
            <a:off x="4496006" y="1916832"/>
            <a:ext cx="2486465" cy="57606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/>
          <p:cNvCxnSpPr>
            <a:stCxn id="11" idx="3"/>
            <a:endCxn id="12" idx="1"/>
          </p:cNvCxnSpPr>
          <p:nvPr/>
        </p:nvCxnSpPr>
        <p:spPr>
          <a:xfrm flipH="1">
            <a:off x="6536434" y="1916832"/>
            <a:ext cx="446035" cy="57606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24"/>
          <p:cNvCxnSpPr>
            <a:stCxn id="11" idx="3"/>
            <a:endCxn id="13" idx="1"/>
          </p:cNvCxnSpPr>
          <p:nvPr/>
        </p:nvCxnSpPr>
        <p:spPr>
          <a:xfrm>
            <a:off x="6982469" y="1916832"/>
            <a:ext cx="1489797" cy="57606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/>
          <p:cNvCxnSpPr>
            <a:stCxn id="4" idx="3"/>
            <a:endCxn id="8" idx="0"/>
          </p:cNvCxnSpPr>
          <p:nvPr/>
        </p:nvCxnSpPr>
        <p:spPr>
          <a:xfrm flipH="1">
            <a:off x="3395702" y="4869162"/>
            <a:ext cx="1116124" cy="87941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/>
          <p:cNvCxnSpPr>
            <a:stCxn id="4" idx="3"/>
            <a:endCxn id="9" idx="0"/>
          </p:cNvCxnSpPr>
          <p:nvPr/>
        </p:nvCxnSpPr>
        <p:spPr>
          <a:xfrm flipH="1">
            <a:off x="4219838" y="4869162"/>
            <a:ext cx="291987" cy="87941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/>
          <p:cNvCxnSpPr>
            <a:stCxn id="4" idx="3"/>
            <a:endCxn id="7" idx="0"/>
          </p:cNvCxnSpPr>
          <p:nvPr/>
        </p:nvCxnSpPr>
        <p:spPr>
          <a:xfrm>
            <a:off x="4511826" y="4869162"/>
            <a:ext cx="644979" cy="87941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矢印コネクタ 32"/>
          <p:cNvCxnSpPr>
            <a:stCxn id="4" idx="3"/>
            <a:endCxn id="6" idx="0"/>
          </p:cNvCxnSpPr>
          <p:nvPr/>
        </p:nvCxnSpPr>
        <p:spPr>
          <a:xfrm>
            <a:off x="4511827" y="4869160"/>
            <a:ext cx="1623455" cy="9226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円/楕円 33"/>
          <p:cNvSpPr/>
          <p:nvPr/>
        </p:nvSpPr>
        <p:spPr>
          <a:xfrm>
            <a:off x="6712262" y="4509123"/>
            <a:ext cx="175828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6" name="円/楕円 35"/>
          <p:cNvSpPr/>
          <p:nvPr/>
        </p:nvSpPr>
        <p:spPr>
          <a:xfrm>
            <a:off x="7405075" y="4509122"/>
            <a:ext cx="175828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7" name="円/楕円 36"/>
          <p:cNvSpPr/>
          <p:nvPr/>
        </p:nvSpPr>
        <p:spPr>
          <a:xfrm>
            <a:off x="7057123" y="4500670"/>
            <a:ext cx="175828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8" name="円/楕円 37"/>
          <p:cNvSpPr/>
          <p:nvPr/>
        </p:nvSpPr>
        <p:spPr>
          <a:xfrm>
            <a:off x="9336362" y="2858894"/>
            <a:ext cx="175828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9" name="円/楕円 38"/>
          <p:cNvSpPr/>
          <p:nvPr/>
        </p:nvSpPr>
        <p:spPr>
          <a:xfrm>
            <a:off x="9912426" y="2858893"/>
            <a:ext cx="175828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2308485" y="371226"/>
            <a:ext cx="76039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600" dirty="0"/>
              <a:t>アジアのメッセージレジストリ構想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263973" y="260351"/>
            <a:ext cx="1630575" cy="27699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ja-JP" altLang="en-US" sz="1200" b="1" dirty="0">
                <a:latin typeface="Century" panose="02040604050505020304" pitchFamily="18" charset="0"/>
              </a:rPr>
              <a:t>１．４　アジアへの展開</a:t>
            </a:r>
            <a:endParaRPr lang="en-US" altLang="ja-JP" sz="1200" b="1" dirty="0"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5694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フローチャート: 端子 14"/>
          <p:cNvSpPr/>
          <p:nvPr/>
        </p:nvSpPr>
        <p:spPr>
          <a:xfrm>
            <a:off x="5232401" y="1270000"/>
            <a:ext cx="6451600" cy="2749127"/>
          </a:xfrm>
          <a:prstGeom prst="flowChartTerminator">
            <a:avLst/>
          </a:prstGeom>
          <a:solidFill>
            <a:srgbClr val="ED43ED">
              <a:alpha val="2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947352" y="237338"/>
            <a:ext cx="71208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>
                <a:latin typeface="Century" panose="02040604050505020304" pitchFamily="18" charset="0"/>
              </a:rPr>
              <a:t>国連</a:t>
            </a:r>
            <a:r>
              <a:rPr kumimoji="1" lang="en-US" altLang="ja-JP" sz="3200" dirty="0">
                <a:latin typeface="Century" panose="02040604050505020304" pitchFamily="18" charset="0"/>
              </a:rPr>
              <a:t>CEFACT</a:t>
            </a:r>
            <a:r>
              <a:rPr kumimoji="1" lang="ja-JP" altLang="en-US" sz="3200" dirty="0">
                <a:latin typeface="Century" panose="02040604050505020304" pitchFamily="18" charset="0"/>
              </a:rPr>
              <a:t>標準とは</a:t>
            </a:r>
          </a:p>
        </p:txBody>
      </p:sp>
      <p:sp>
        <p:nvSpPr>
          <p:cNvPr id="3" name="角丸四角形 2"/>
          <p:cNvSpPr/>
          <p:nvPr/>
        </p:nvSpPr>
        <p:spPr>
          <a:xfrm>
            <a:off x="1024044" y="1093047"/>
            <a:ext cx="2960370" cy="7772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Century" panose="02040604050505020304" pitchFamily="18" charset="0"/>
              </a:rPr>
              <a:t>国際連合（</a:t>
            </a:r>
            <a:r>
              <a:rPr kumimoji="1" lang="en-US" altLang="ja-JP" b="1" dirty="0">
                <a:latin typeface="Century" panose="02040604050505020304" pitchFamily="18" charset="0"/>
              </a:rPr>
              <a:t>UN</a:t>
            </a:r>
            <a:r>
              <a:rPr kumimoji="1" lang="ja-JP" altLang="en-US" b="1" dirty="0">
                <a:latin typeface="Century" panose="02040604050505020304" pitchFamily="18" charset="0"/>
              </a:rPr>
              <a:t>）</a:t>
            </a:r>
            <a:endParaRPr kumimoji="1" lang="en-US" altLang="ja-JP" b="1" dirty="0">
              <a:latin typeface="Century" panose="02040604050505020304" pitchFamily="18" charset="0"/>
            </a:endParaRPr>
          </a:p>
          <a:p>
            <a:pPr algn="ctr"/>
            <a:r>
              <a:rPr lang="ja-JP" altLang="en-US" b="1" dirty="0">
                <a:latin typeface="Century" panose="02040604050505020304" pitchFamily="18" charset="0"/>
              </a:rPr>
              <a:t>欧州経済委員会（</a:t>
            </a:r>
            <a:r>
              <a:rPr lang="en-US" altLang="ja-JP" b="1" dirty="0">
                <a:latin typeface="Century" panose="02040604050505020304" pitchFamily="18" charset="0"/>
              </a:rPr>
              <a:t>ECE</a:t>
            </a:r>
            <a:r>
              <a:rPr lang="ja-JP" altLang="en-US" b="1" dirty="0">
                <a:latin typeface="Century" panose="02040604050505020304" pitchFamily="18" charset="0"/>
              </a:rPr>
              <a:t>）</a:t>
            </a:r>
            <a:endParaRPr kumimoji="1" lang="ja-JP" altLang="en-US" b="1" dirty="0">
              <a:latin typeface="Century" panose="02040604050505020304" pitchFamily="18" charset="0"/>
            </a:endParaRPr>
          </a:p>
        </p:txBody>
      </p:sp>
      <p:sp>
        <p:nvSpPr>
          <p:cNvPr id="4" name="角丸四角形 3"/>
          <p:cNvSpPr/>
          <p:nvPr/>
        </p:nvSpPr>
        <p:spPr>
          <a:xfrm>
            <a:off x="1024044" y="2228427"/>
            <a:ext cx="2960370" cy="777240"/>
          </a:xfrm>
          <a:prstGeom prst="roundRect">
            <a:avLst/>
          </a:prstGeom>
          <a:solidFill>
            <a:srgbClr val="ED43E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latin typeface="Century" panose="02040604050505020304" pitchFamily="18" charset="0"/>
              </a:rPr>
              <a:t>国連</a:t>
            </a:r>
            <a:r>
              <a:rPr kumimoji="1" lang="en-US" altLang="ja-JP" sz="2400" b="1" dirty="0">
                <a:latin typeface="Century" panose="02040604050505020304" pitchFamily="18" charset="0"/>
              </a:rPr>
              <a:t>CEFACT</a:t>
            </a:r>
          </a:p>
        </p:txBody>
      </p:sp>
      <p:sp>
        <p:nvSpPr>
          <p:cNvPr id="5" name="角丸四角形 4"/>
          <p:cNvSpPr/>
          <p:nvPr/>
        </p:nvSpPr>
        <p:spPr>
          <a:xfrm>
            <a:off x="1024044" y="3363807"/>
            <a:ext cx="2960370" cy="137541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solidFill>
                  <a:schemeClr val="tx1"/>
                </a:solidFill>
                <a:latin typeface="Century" panose="02040604050505020304" pitchFamily="18" charset="0"/>
              </a:rPr>
              <a:t>国連</a:t>
            </a:r>
            <a:r>
              <a:rPr kumimoji="1" lang="en-US" altLang="ja-JP" b="1" dirty="0">
                <a:solidFill>
                  <a:schemeClr val="tx1"/>
                </a:solidFill>
                <a:latin typeface="Century" panose="02040604050505020304" pitchFamily="18" charset="0"/>
              </a:rPr>
              <a:t>CEFACT</a:t>
            </a:r>
            <a:r>
              <a:rPr kumimoji="1" lang="ja-JP" altLang="en-US" b="1" dirty="0">
                <a:solidFill>
                  <a:schemeClr val="tx1"/>
                </a:solidFill>
                <a:latin typeface="Century" panose="02040604050505020304" pitchFamily="18" charset="0"/>
              </a:rPr>
              <a:t>日本委員会</a:t>
            </a:r>
            <a:endParaRPr kumimoji="1" lang="en-US" altLang="ja-JP" b="1" dirty="0">
              <a:solidFill>
                <a:schemeClr val="tx1"/>
              </a:solidFill>
              <a:latin typeface="Century" panose="02040604050505020304" pitchFamily="18" charset="0"/>
            </a:endParaRPr>
          </a:p>
          <a:p>
            <a:pPr algn="ctr"/>
            <a:endParaRPr lang="en-US" altLang="ja-JP" b="1" dirty="0">
              <a:solidFill>
                <a:schemeClr val="tx1"/>
              </a:solidFill>
              <a:latin typeface="Century" panose="02040604050505020304" pitchFamily="18" charset="0"/>
            </a:endParaRPr>
          </a:p>
          <a:p>
            <a:pPr algn="ctr"/>
            <a:r>
              <a:rPr kumimoji="1" lang="en-US" altLang="ja-JP" b="1" dirty="0">
                <a:solidFill>
                  <a:schemeClr val="tx1"/>
                </a:solidFill>
                <a:latin typeface="Century" panose="02040604050505020304" pitchFamily="18" charset="0"/>
              </a:rPr>
              <a:t>SIPS</a:t>
            </a:r>
          </a:p>
        </p:txBody>
      </p:sp>
      <p:cxnSp>
        <p:nvCxnSpPr>
          <p:cNvPr id="7" name="直線コネクタ 6"/>
          <p:cNvCxnSpPr>
            <a:stCxn id="3" idx="2"/>
            <a:endCxn id="4" idx="0"/>
          </p:cNvCxnSpPr>
          <p:nvPr/>
        </p:nvCxnSpPr>
        <p:spPr>
          <a:xfrm>
            <a:off x="2504229" y="1870287"/>
            <a:ext cx="0" cy="3581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>
            <a:stCxn id="4" idx="2"/>
            <a:endCxn id="5" idx="0"/>
          </p:cNvCxnSpPr>
          <p:nvPr/>
        </p:nvCxnSpPr>
        <p:spPr>
          <a:xfrm>
            <a:off x="2504229" y="3005667"/>
            <a:ext cx="0" cy="3581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左カーブ矢印 9"/>
          <p:cNvSpPr/>
          <p:nvPr/>
        </p:nvSpPr>
        <p:spPr>
          <a:xfrm rot="10800000">
            <a:off x="418254" y="2647527"/>
            <a:ext cx="491490" cy="13716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1" name="フローチャート: 複数書類 10"/>
          <p:cNvSpPr/>
          <p:nvPr/>
        </p:nvSpPr>
        <p:spPr>
          <a:xfrm>
            <a:off x="5464599" y="2034116"/>
            <a:ext cx="1629092" cy="937260"/>
          </a:xfrm>
          <a:prstGeom prst="flowChartMultidocumen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solidFill>
                  <a:schemeClr val="tx1"/>
                </a:solidFill>
              </a:rPr>
              <a:t>貿易円滑化</a:t>
            </a:r>
            <a:endParaRPr kumimoji="1" lang="en-US" altLang="ja-JP" b="1" dirty="0">
              <a:solidFill>
                <a:schemeClr val="tx1"/>
              </a:solidFill>
            </a:endParaRPr>
          </a:p>
          <a:p>
            <a:pPr algn="ctr"/>
            <a:r>
              <a:rPr lang="ja-JP" altLang="en-US" b="1" dirty="0">
                <a:solidFill>
                  <a:schemeClr val="tx1"/>
                </a:solidFill>
              </a:rPr>
              <a:t>勧告</a:t>
            </a:r>
            <a:endParaRPr kumimoji="1" lang="ja-JP" altLang="en-US" b="1" dirty="0">
              <a:solidFill>
                <a:schemeClr val="tx1"/>
              </a:solidFill>
            </a:endParaRPr>
          </a:p>
        </p:txBody>
      </p:sp>
      <p:sp>
        <p:nvSpPr>
          <p:cNvPr id="12" name="額縁 11"/>
          <p:cNvSpPr/>
          <p:nvPr/>
        </p:nvSpPr>
        <p:spPr>
          <a:xfrm>
            <a:off x="7636934" y="1481667"/>
            <a:ext cx="1032933" cy="2156460"/>
          </a:xfrm>
          <a:prstGeom prst="bevel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solidFill>
                  <a:schemeClr val="tx1"/>
                </a:solidFill>
                <a:latin typeface="Century" panose="02040604050505020304" pitchFamily="18" charset="0"/>
              </a:rPr>
              <a:t>業務標準</a:t>
            </a:r>
            <a:endParaRPr lang="en-US" altLang="ja-JP" b="1" dirty="0">
              <a:solidFill>
                <a:schemeClr val="tx1"/>
              </a:solidFill>
              <a:latin typeface="Century" panose="02040604050505020304" pitchFamily="18" charset="0"/>
            </a:endParaRPr>
          </a:p>
          <a:p>
            <a:pPr algn="ctr"/>
            <a:endParaRPr kumimoji="1" lang="en-US" altLang="ja-JP" b="1" dirty="0">
              <a:solidFill>
                <a:schemeClr val="tx1"/>
              </a:solidFill>
              <a:latin typeface="Century" panose="02040604050505020304" pitchFamily="18" charset="0"/>
            </a:endParaRPr>
          </a:p>
          <a:p>
            <a:pPr algn="ctr"/>
            <a:r>
              <a:rPr lang="ja-JP" altLang="en-US" b="1" dirty="0">
                <a:solidFill>
                  <a:schemeClr val="tx1"/>
                </a:solidFill>
                <a:latin typeface="Century" panose="02040604050505020304" pitchFamily="18" charset="0"/>
              </a:rPr>
              <a:t>技術仕様</a:t>
            </a:r>
            <a:endParaRPr kumimoji="1" lang="ja-JP" altLang="en-US" b="1" dirty="0">
              <a:solidFill>
                <a:schemeClr val="tx1"/>
              </a:solidFill>
              <a:latin typeface="Century" panose="02040604050505020304" pitchFamily="18" charset="0"/>
            </a:endParaRPr>
          </a:p>
        </p:txBody>
      </p:sp>
      <p:sp>
        <p:nvSpPr>
          <p:cNvPr id="13" name="フローチャート: 磁気ディスク 12"/>
          <p:cNvSpPr/>
          <p:nvPr/>
        </p:nvSpPr>
        <p:spPr>
          <a:xfrm>
            <a:off x="9213110" y="1477857"/>
            <a:ext cx="1540933" cy="1309793"/>
          </a:xfrm>
          <a:prstGeom prst="flowChartMagneticDis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solidFill>
                  <a:schemeClr val="tx1"/>
                </a:solidFill>
              </a:rPr>
              <a:t>データ</a:t>
            </a:r>
            <a:endParaRPr kumimoji="1" lang="en-US" altLang="ja-JP" b="1" dirty="0">
              <a:solidFill>
                <a:schemeClr val="tx1"/>
              </a:solidFill>
            </a:endParaRPr>
          </a:p>
          <a:p>
            <a:pPr algn="ctr"/>
            <a:r>
              <a:rPr lang="ja-JP" altLang="en-US" b="1" dirty="0">
                <a:solidFill>
                  <a:schemeClr val="tx1"/>
                </a:solidFill>
              </a:rPr>
              <a:t>辞書</a:t>
            </a:r>
            <a:endParaRPr kumimoji="1" lang="ja-JP" altLang="en-US" b="1" dirty="0">
              <a:solidFill>
                <a:schemeClr val="tx1"/>
              </a:solidFill>
            </a:endParaRPr>
          </a:p>
        </p:txBody>
      </p:sp>
      <p:sp>
        <p:nvSpPr>
          <p:cNvPr id="14" name="フローチャート: せん孔テープ 13"/>
          <p:cNvSpPr/>
          <p:nvPr/>
        </p:nvSpPr>
        <p:spPr>
          <a:xfrm>
            <a:off x="9249728" y="2891366"/>
            <a:ext cx="1540933" cy="1013460"/>
          </a:xfrm>
          <a:prstGeom prst="flowChartPunchedTap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>
                <a:solidFill>
                  <a:schemeClr val="tx1"/>
                </a:solidFill>
              </a:rPr>
              <a:t>メッセージ</a:t>
            </a:r>
            <a:endParaRPr kumimoji="1" lang="ja-JP" altLang="en-US" b="1" dirty="0">
              <a:solidFill>
                <a:schemeClr val="tx1"/>
              </a:solidFill>
            </a:endParaRPr>
          </a:p>
        </p:txBody>
      </p:sp>
      <p:sp>
        <p:nvSpPr>
          <p:cNvPr id="16" name="右矢印 15"/>
          <p:cNvSpPr/>
          <p:nvPr/>
        </p:nvSpPr>
        <p:spPr>
          <a:xfrm>
            <a:off x="4254607" y="2054860"/>
            <a:ext cx="795866" cy="10100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7" name="Picture 1" descr="アジア東部の白地図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5781" y="4297680"/>
            <a:ext cx="2633767" cy="2265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屈折矢印 17"/>
          <p:cNvSpPr/>
          <p:nvPr/>
        </p:nvSpPr>
        <p:spPr>
          <a:xfrm rot="5400000">
            <a:off x="2753044" y="4526804"/>
            <a:ext cx="1196338" cy="1806791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969548" y="5640493"/>
            <a:ext cx="382111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/>
              <a:t>日本およびアジアへの展開</a:t>
            </a:r>
            <a:endParaRPr lang="en-US" altLang="ja-JP" sz="2400" b="1" dirty="0"/>
          </a:p>
          <a:p>
            <a:pPr algn="ctr"/>
            <a:r>
              <a:rPr lang="ja-JP" altLang="en-US" b="1" dirty="0">
                <a:latin typeface="Century" panose="02040604050505020304" pitchFamily="18" charset="0"/>
              </a:rPr>
              <a:t>（</a:t>
            </a:r>
            <a:r>
              <a:rPr kumimoji="1" lang="ja-JP" altLang="en-US" b="1" dirty="0">
                <a:latin typeface="Century" panose="02040604050505020304" pitchFamily="18" charset="0"/>
              </a:rPr>
              <a:t>国連</a:t>
            </a:r>
            <a:r>
              <a:rPr kumimoji="1" lang="en-US" altLang="ja-JP" b="1" dirty="0">
                <a:latin typeface="Century" panose="02040604050505020304" pitchFamily="18" charset="0"/>
              </a:rPr>
              <a:t>ESCAP</a:t>
            </a:r>
            <a:r>
              <a:rPr kumimoji="1" lang="ja-JP" altLang="en-US" b="1" dirty="0" err="1">
                <a:latin typeface="Century" panose="02040604050505020304" pitchFamily="18" charset="0"/>
              </a:rPr>
              <a:t>、</a:t>
            </a:r>
            <a:r>
              <a:rPr kumimoji="1" lang="en-US" altLang="ja-JP" b="1" dirty="0">
                <a:latin typeface="Century" panose="02040604050505020304" pitchFamily="18" charset="0"/>
              </a:rPr>
              <a:t>AFACT</a:t>
            </a:r>
            <a:r>
              <a:rPr kumimoji="1" lang="ja-JP" altLang="en-US" b="1" dirty="0">
                <a:latin typeface="Century" panose="02040604050505020304" pitchFamily="18" charset="0"/>
              </a:rPr>
              <a:t>）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25278-E395-4905-864D-2DC838E1882F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41402" y="141402"/>
            <a:ext cx="2988297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200" b="1" dirty="0"/>
              <a:t>１．１　</a:t>
            </a:r>
            <a:r>
              <a:rPr lang="ja-JP" altLang="en-US" sz="1200" b="1" dirty="0">
                <a:latin typeface="Century" panose="02040604050505020304" pitchFamily="18" charset="0"/>
              </a:rPr>
              <a:t>国連</a:t>
            </a:r>
            <a:r>
              <a:rPr lang="en-US" altLang="ja-JP" sz="1200" b="1" dirty="0">
                <a:latin typeface="Century" panose="02040604050505020304" pitchFamily="18" charset="0"/>
              </a:rPr>
              <a:t>CEFACT</a:t>
            </a:r>
            <a:r>
              <a:rPr lang="ja-JP" altLang="en-US" sz="1200" b="1" dirty="0">
                <a:latin typeface="Century" panose="02040604050505020304" pitchFamily="18" charset="0"/>
              </a:rPr>
              <a:t>による標準化の進展</a:t>
            </a:r>
            <a:endParaRPr kumimoji="1" lang="ja-JP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4211163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676400" y="406400"/>
            <a:ext cx="9207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dirty="0">
                <a:latin typeface="Century" panose="02040604050505020304" pitchFamily="18" charset="0"/>
              </a:rPr>
              <a:t>国連</a:t>
            </a:r>
            <a:r>
              <a:rPr kumimoji="1" lang="en-US" altLang="ja-JP" sz="3600" dirty="0">
                <a:latin typeface="Century" panose="02040604050505020304" pitchFamily="18" charset="0"/>
              </a:rPr>
              <a:t>CEFACT</a:t>
            </a:r>
            <a:r>
              <a:rPr kumimoji="1" lang="ja-JP" altLang="en-US" sz="3600" dirty="0">
                <a:latin typeface="Century" panose="02040604050505020304" pitchFamily="18" charset="0"/>
              </a:rPr>
              <a:t>標準の枠組み</a:t>
            </a:r>
          </a:p>
        </p:txBody>
      </p:sp>
      <p:sp>
        <p:nvSpPr>
          <p:cNvPr id="3" name="フローチャート: 複数書類 2"/>
          <p:cNvSpPr/>
          <p:nvPr/>
        </p:nvSpPr>
        <p:spPr>
          <a:xfrm>
            <a:off x="584200" y="1536700"/>
            <a:ext cx="2438400" cy="1752600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勧告</a:t>
            </a:r>
          </a:p>
        </p:txBody>
      </p:sp>
      <p:sp>
        <p:nvSpPr>
          <p:cNvPr id="4" name="フローチャート: 定義済み処理 3"/>
          <p:cNvSpPr/>
          <p:nvPr/>
        </p:nvSpPr>
        <p:spPr>
          <a:xfrm>
            <a:off x="4216399" y="1549400"/>
            <a:ext cx="2994211" cy="1651000"/>
          </a:xfrm>
          <a:prstGeom prst="flowChartPredefined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tx1"/>
                </a:solidFill>
              </a:rPr>
              <a:t>業務要件定義</a:t>
            </a:r>
          </a:p>
        </p:txBody>
      </p:sp>
      <p:sp>
        <p:nvSpPr>
          <p:cNvPr id="5" name="フローチャート: せん孔テープ 4"/>
          <p:cNvSpPr/>
          <p:nvPr/>
        </p:nvSpPr>
        <p:spPr>
          <a:xfrm>
            <a:off x="4216400" y="4285130"/>
            <a:ext cx="2994211" cy="1721224"/>
          </a:xfrm>
          <a:prstGeom prst="flowChartPunchedTape">
            <a:avLst/>
          </a:prstGeom>
          <a:solidFill>
            <a:srgbClr val="FF0000">
              <a:alpha val="1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tx1"/>
                </a:solidFill>
              </a:rPr>
              <a:t>情報交換文書</a:t>
            </a:r>
          </a:p>
        </p:txBody>
      </p:sp>
      <p:sp>
        <p:nvSpPr>
          <p:cNvPr id="6" name="フローチャート: 磁気ディスク 5"/>
          <p:cNvSpPr/>
          <p:nvPr/>
        </p:nvSpPr>
        <p:spPr>
          <a:xfrm>
            <a:off x="8480612" y="4464424"/>
            <a:ext cx="2403288" cy="154193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/>
              <a:t>共通辞書</a:t>
            </a: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5035" y="1389888"/>
            <a:ext cx="1510175" cy="1810512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200" y="4285130"/>
            <a:ext cx="2075009" cy="1884260"/>
          </a:xfrm>
          <a:prstGeom prst="rect">
            <a:avLst/>
          </a:prstGeom>
        </p:spPr>
      </p:pic>
      <p:sp>
        <p:nvSpPr>
          <p:cNvPr id="9" name="右矢印 8"/>
          <p:cNvSpPr/>
          <p:nvPr/>
        </p:nvSpPr>
        <p:spPr>
          <a:xfrm>
            <a:off x="3234118" y="2128012"/>
            <a:ext cx="86868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Rule</a:t>
            </a:r>
            <a:endParaRPr kumimoji="1" lang="ja-JP" altLang="en-US" dirty="0"/>
          </a:p>
        </p:txBody>
      </p:sp>
      <p:sp>
        <p:nvSpPr>
          <p:cNvPr id="10" name="左矢印 9"/>
          <p:cNvSpPr/>
          <p:nvPr/>
        </p:nvSpPr>
        <p:spPr>
          <a:xfrm>
            <a:off x="7324211" y="1866646"/>
            <a:ext cx="1247083" cy="85699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Business</a:t>
            </a:r>
          </a:p>
          <a:p>
            <a:pPr algn="ctr"/>
            <a:r>
              <a:rPr lang="en-US" altLang="ja-JP" dirty="0"/>
              <a:t>Needs</a:t>
            </a:r>
            <a:endParaRPr kumimoji="1" lang="ja-JP" altLang="en-US" dirty="0"/>
          </a:p>
        </p:txBody>
      </p:sp>
      <p:sp>
        <p:nvSpPr>
          <p:cNvPr id="11" name="左矢印 10"/>
          <p:cNvSpPr/>
          <p:nvPr/>
        </p:nvSpPr>
        <p:spPr>
          <a:xfrm>
            <a:off x="7411271" y="4898854"/>
            <a:ext cx="868680" cy="49377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参照</a:t>
            </a:r>
          </a:p>
        </p:txBody>
      </p:sp>
      <p:sp>
        <p:nvSpPr>
          <p:cNvPr id="12" name="左矢印 11"/>
          <p:cNvSpPr/>
          <p:nvPr/>
        </p:nvSpPr>
        <p:spPr>
          <a:xfrm>
            <a:off x="3147060" y="4898854"/>
            <a:ext cx="868680" cy="49377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実装</a:t>
            </a:r>
          </a:p>
        </p:txBody>
      </p:sp>
      <p:sp>
        <p:nvSpPr>
          <p:cNvPr id="13" name="下矢印 12"/>
          <p:cNvSpPr/>
          <p:nvPr/>
        </p:nvSpPr>
        <p:spPr>
          <a:xfrm>
            <a:off x="5256304" y="3483351"/>
            <a:ext cx="914400" cy="7680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展開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41402" y="141402"/>
            <a:ext cx="2988297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200" b="1" dirty="0"/>
              <a:t>１．１　</a:t>
            </a:r>
            <a:r>
              <a:rPr lang="ja-JP" altLang="en-US" sz="1200" b="1" dirty="0">
                <a:latin typeface="Century" panose="02040604050505020304" pitchFamily="18" charset="0"/>
              </a:rPr>
              <a:t>国連</a:t>
            </a:r>
            <a:r>
              <a:rPr lang="en-US" altLang="ja-JP" sz="1200" b="1" dirty="0">
                <a:latin typeface="Century" panose="02040604050505020304" pitchFamily="18" charset="0"/>
              </a:rPr>
              <a:t>CEFACT</a:t>
            </a:r>
            <a:r>
              <a:rPr lang="ja-JP" altLang="en-US" sz="1200" b="1" dirty="0">
                <a:latin typeface="Century" panose="02040604050505020304" pitchFamily="18" charset="0"/>
              </a:rPr>
              <a:t>による標準化の進展</a:t>
            </a:r>
            <a:endParaRPr kumimoji="1" lang="ja-JP" altLang="en-US" sz="1200" b="1" dirty="0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08C16-0A19-47C3-B5A0-57B4E776DC16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78965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フローチャート : せん孔テープ 11"/>
          <p:cNvSpPr/>
          <p:nvPr/>
        </p:nvSpPr>
        <p:spPr>
          <a:xfrm>
            <a:off x="4330502" y="3114864"/>
            <a:ext cx="1080120" cy="648072"/>
          </a:xfrm>
          <a:prstGeom prst="flowChartPunchedTap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solidFill>
                  <a:srgbClr val="FF0000"/>
                </a:solidFill>
              </a:rPr>
              <a:t>業務連携</a:t>
            </a:r>
            <a:endParaRPr lang="en-US" altLang="ja-JP" sz="1200" b="1" dirty="0">
              <a:solidFill>
                <a:srgbClr val="FF0000"/>
              </a:solidFill>
            </a:endParaRPr>
          </a:p>
          <a:p>
            <a:pPr algn="ctr"/>
            <a:r>
              <a:rPr lang="ja-JP" altLang="en-US" sz="1200" b="1" dirty="0">
                <a:solidFill>
                  <a:srgbClr val="FF0000"/>
                </a:solidFill>
              </a:rPr>
              <a:t>仕様</a:t>
            </a:r>
            <a:endParaRPr lang="en-US" altLang="ja-JP" sz="1200" b="1" dirty="0">
              <a:solidFill>
                <a:srgbClr val="FF0000"/>
              </a:solidFill>
            </a:endParaRPr>
          </a:p>
        </p:txBody>
      </p:sp>
      <p:sp>
        <p:nvSpPr>
          <p:cNvPr id="13" name="フローチャート : せん孔テープ 12"/>
          <p:cNvSpPr/>
          <p:nvPr/>
        </p:nvSpPr>
        <p:spPr>
          <a:xfrm>
            <a:off x="6454737" y="3208300"/>
            <a:ext cx="1080120" cy="648072"/>
          </a:xfrm>
          <a:prstGeom prst="flowChartPunchedTap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solidFill>
                  <a:srgbClr val="FF0000"/>
                </a:solidFill>
              </a:rPr>
              <a:t>業務連携</a:t>
            </a:r>
            <a:endParaRPr lang="en-US" altLang="ja-JP" sz="1200" b="1" dirty="0">
              <a:solidFill>
                <a:srgbClr val="FF0000"/>
              </a:solidFill>
            </a:endParaRPr>
          </a:p>
          <a:p>
            <a:pPr algn="ctr"/>
            <a:r>
              <a:rPr lang="ja-JP" altLang="en-US" sz="1200" b="1" dirty="0">
                <a:solidFill>
                  <a:srgbClr val="FF0000"/>
                </a:solidFill>
              </a:rPr>
              <a:t>仕様</a:t>
            </a:r>
          </a:p>
        </p:txBody>
      </p:sp>
      <p:sp>
        <p:nvSpPr>
          <p:cNvPr id="14" name="フローチャート : せん孔テープ 13"/>
          <p:cNvSpPr/>
          <p:nvPr/>
        </p:nvSpPr>
        <p:spPr>
          <a:xfrm>
            <a:off x="8486042" y="3179671"/>
            <a:ext cx="1080120" cy="648072"/>
          </a:xfrm>
          <a:prstGeom prst="flowChartPunchedTap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solidFill>
                  <a:srgbClr val="FF0000"/>
                </a:solidFill>
              </a:rPr>
              <a:t>業務連係</a:t>
            </a:r>
            <a:endParaRPr lang="en-US" altLang="ja-JP" sz="1200" b="1" dirty="0">
              <a:solidFill>
                <a:srgbClr val="FF0000"/>
              </a:solidFill>
            </a:endParaRPr>
          </a:p>
          <a:p>
            <a:pPr algn="ctr"/>
            <a:r>
              <a:rPr lang="ja-JP" altLang="en-US" sz="1200" b="1" dirty="0">
                <a:solidFill>
                  <a:srgbClr val="FF0000"/>
                </a:solidFill>
              </a:rPr>
              <a:t>仕様</a:t>
            </a:r>
          </a:p>
        </p:txBody>
      </p:sp>
      <p:sp>
        <p:nvSpPr>
          <p:cNvPr id="15" name="フローチャート : 磁気ディスク 14"/>
          <p:cNvSpPr/>
          <p:nvPr/>
        </p:nvSpPr>
        <p:spPr>
          <a:xfrm>
            <a:off x="4073527" y="4180410"/>
            <a:ext cx="1698031" cy="1584176"/>
          </a:xfrm>
          <a:prstGeom prst="flowChartMagneticDisk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6" name="フローチャート : 磁気ディスク 15"/>
          <p:cNvSpPr/>
          <p:nvPr/>
        </p:nvSpPr>
        <p:spPr>
          <a:xfrm>
            <a:off x="6145790" y="4180410"/>
            <a:ext cx="1698031" cy="1584176"/>
          </a:xfrm>
          <a:prstGeom prst="flowChartMagneticDisk">
            <a:avLst/>
          </a:prstGeom>
          <a:solidFill>
            <a:srgbClr val="FF0000">
              <a:alpha val="1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7" name="フローチャート : 磁気ディスク 16"/>
          <p:cNvSpPr/>
          <p:nvPr/>
        </p:nvSpPr>
        <p:spPr>
          <a:xfrm>
            <a:off x="8177094" y="4180410"/>
            <a:ext cx="1698031" cy="1584176"/>
          </a:xfrm>
          <a:prstGeom prst="flowChartMagneticDisk">
            <a:avLst/>
          </a:prstGeom>
          <a:solidFill>
            <a:srgbClr val="FF0000">
              <a:alpha val="1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8" name="フローチャート : 内部記憶 17"/>
          <p:cNvSpPr/>
          <p:nvPr/>
        </p:nvSpPr>
        <p:spPr>
          <a:xfrm>
            <a:off x="4195997" y="4757618"/>
            <a:ext cx="540060" cy="432048"/>
          </a:xfrm>
          <a:prstGeom prst="flowChartInternalStorag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>
                <a:solidFill>
                  <a:schemeClr val="tx1"/>
                </a:solidFill>
              </a:rPr>
              <a:t>発注</a:t>
            </a:r>
          </a:p>
        </p:txBody>
      </p:sp>
      <p:sp>
        <p:nvSpPr>
          <p:cNvPr id="19" name="フローチャート : 内部記憶 18"/>
          <p:cNvSpPr/>
          <p:nvPr/>
        </p:nvSpPr>
        <p:spPr>
          <a:xfrm>
            <a:off x="4652505" y="4972498"/>
            <a:ext cx="540060" cy="432048"/>
          </a:xfrm>
          <a:prstGeom prst="flowChartInternalStorag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出荷</a:t>
            </a:r>
          </a:p>
        </p:txBody>
      </p:sp>
      <p:sp>
        <p:nvSpPr>
          <p:cNvPr id="20" name="フローチャート : 内部記憶 19"/>
          <p:cNvSpPr/>
          <p:nvPr/>
        </p:nvSpPr>
        <p:spPr>
          <a:xfrm>
            <a:off x="5140593" y="5189666"/>
            <a:ext cx="540060" cy="432048"/>
          </a:xfrm>
          <a:prstGeom prst="flowChartInternalStorag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請求</a:t>
            </a:r>
          </a:p>
        </p:txBody>
      </p:sp>
      <p:sp>
        <p:nvSpPr>
          <p:cNvPr id="21" name="フローチャート : 内部記憶 20"/>
          <p:cNvSpPr/>
          <p:nvPr/>
        </p:nvSpPr>
        <p:spPr>
          <a:xfrm>
            <a:off x="6310725" y="4756474"/>
            <a:ext cx="540060" cy="432048"/>
          </a:xfrm>
          <a:prstGeom prst="flowChartInternalStorag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見積</a:t>
            </a:r>
          </a:p>
        </p:txBody>
      </p:sp>
      <p:sp>
        <p:nvSpPr>
          <p:cNvPr id="22" name="フローチャート : 内部記憶 21"/>
          <p:cNvSpPr/>
          <p:nvPr/>
        </p:nvSpPr>
        <p:spPr>
          <a:xfrm>
            <a:off x="6724769" y="4982661"/>
            <a:ext cx="540060" cy="432048"/>
          </a:xfrm>
          <a:prstGeom prst="flowChartInternalStorag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発注</a:t>
            </a:r>
          </a:p>
        </p:txBody>
      </p:sp>
      <p:sp>
        <p:nvSpPr>
          <p:cNvPr id="23" name="フローチャート : 内部記憶 22"/>
          <p:cNvSpPr/>
          <p:nvPr/>
        </p:nvSpPr>
        <p:spPr>
          <a:xfrm>
            <a:off x="7247133" y="5188522"/>
            <a:ext cx="540060" cy="432048"/>
          </a:xfrm>
          <a:prstGeom prst="flowChartInternalStorag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納品</a:t>
            </a:r>
          </a:p>
        </p:txBody>
      </p:sp>
      <p:sp>
        <p:nvSpPr>
          <p:cNvPr id="24" name="フローチャート : 内部記憶 23"/>
          <p:cNvSpPr/>
          <p:nvPr/>
        </p:nvSpPr>
        <p:spPr>
          <a:xfrm>
            <a:off x="8362953" y="4766637"/>
            <a:ext cx="540060" cy="432048"/>
          </a:xfrm>
          <a:prstGeom prst="flowChartInternalStorag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納品</a:t>
            </a:r>
          </a:p>
        </p:txBody>
      </p:sp>
      <p:sp>
        <p:nvSpPr>
          <p:cNvPr id="25" name="フローチャート : 内部記憶 24"/>
          <p:cNvSpPr/>
          <p:nvPr/>
        </p:nvSpPr>
        <p:spPr>
          <a:xfrm>
            <a:off x="9055413" y="5135061"/>
            <a:ext cx="540060" cy="432048"/>
          </a:xfrm>
          <a:prstGeom prst="flowChartInternalStorag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請求</a:t>
            </a:r>
          </a:p>
        </p:txBody>
      </p:sp>
      <p:sp>
        <p:nvSpPr>
          <p:cNvPr id="26" name="フローチャート : 磁気ディスク 25"/>
          <p:cNvSpPr/>
          <p:nvPr/>
        </p:nvSpPr>
        <p:spPr>
          <a:xfrm>
            <a:off x="1803900" y="608195"/>
            <a:ext cx="1590498" cy="3527248"/>
          </a:xfrm>
          <a:prstGeom prst="flowChartMagneticDis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solidFill>
                  <a:schemeClr val="tx1"/>
                </a:solidFill>
              </a:rPr>
              <a:t>国連</a:t>
            </a:r>
            <a:endParaRPr lang="en-US" altLang="ja-JP" b="1" dirty="0">
              <a:solidFill>
                <a:schemeClr val="tx1"/>
              </a:solidFill>
            </a:endParaRPr>
          </a:p>
          <a:p>
            <a:pPr algn="ctr"/>
            <a:r>
              <a:rPr lang="en-US" altLang="ja-JP" b="1" dirty="0">
                <a:solidFill>
                  <a:schemeClr val="tx1"/>
                </a:solidFill>
              </a:rPr>
              <a:t>CEFACT</a:t>
            </a:r>
          </a:p>
          <a:p>
            <a:pPr algn="ctr"/>
            <a:r>
              <a:rPr lang="en-US" altLang="ja-JP" b="1" dirty="0">
                <a:solidFill>
                  <a:schemeClr val="tx1"/>
                </a:solidFill>
              </a:rPr>
              <a:t>CCL</a:t>
            </a:r>
          </a:p>
          <a:p>
            <a:pPr algn="ctr"/>
            <a:r>
              <a:rPr lang="ja-JP" altLang="en-US" b="1" dirty="0">
                <a:solidFill>
                  <a:schemeClr val="tx1"/>
                </a:solidFill>
              </a:rPr>
              <a:t>（</a:t>
            </a:r>
            <a:r>
              <a:rPr lang="en-US" altLang="ja-JP" b="1" dirty="0">
                <a:solidFill>
                  <a:schemeClr val="tx1"/>
                </a:solidFill>
              </a:rPr>
              <a:t>CC, BIE,</a:t>
            </a:r>
          </a:p>
          <a:p>
            <a:pPr algn="ctr"/>
            <a:r>
              <a:rPr lang="en-US" altLang="ja-JP" b="1" dirty="0">
                <a:solidFill>
                  <a:schemeClr val="tx1"/>
                </a:solidFill>
              </a:rPr>
              <a:t>CDT,BDT</a:t>
            </a:r>
            <a:r>
              <a:rPr lang="ja-JP" altLang="en-US" b="1" dirty="0">
                <a:solidFill>
                  <a:schemeClr val="tx1"/>
                </a:solidFill>
              </a:rPr>
              <a:t>）</a:t>
            </a:r>
            <a:endParaRPr lang="en-US" altLang="ja-JP" b="1" dirty="0">
              <a:solidFill>
                <a:schemeClr val="tx1"/>
              </a:solidFill>
            </a:endParaRPr>
          </a:p>
          <a:p>
            <a:pPr algn="ctr"/>
            <a:endParaRPr lang="en-US" altLang="ja-JP" b="1" dirty="0">
              <a:solidFill>
                <a:schemeClr val="tx1"/>
              </a:solidFill>
            </a:endParaRPr>
          </a:p>
          <a:p>
            <a:pPr algn="ctr"/>
            <a:r>
              <a:rPr lang="ja-JP" altLang="en-US" b="1" dirty="0">
                <a:solidFill>
                  <a:schemeClr val="tx1"/>
                </a:solidFill>
              </a:rPr>
              <a:t>メッセージ</a:t>
            </a:r>
            <a:endParaRPr lang="en-US" altLang="ja-JP" b="1" dirty="0">
              <a:solidFill>
                <a:schemeClr val="tx1"/>
              </a:solidFill>
            </a:endParaRPr>
          </a:p>
          <a:p>
            <a:pPr algn="ctr"/>
            <a:endParaRPr lang="en-US" altLang="ja-JP" b="1" dirty="0">
              <a:solidFill>
                <a:schemeClr val="tx1"/>
              </a:solidFill>
            </a:endParaRPr>
          </a:p>
          <a:p>
            <a:pPr algn="ctr"/>
            <a:r>
              <a:rPr lang="ja-JP" altLang="en-US" b="1" dirty="0">
                <a:solidFill>
                  <a:schemeClr val="tx1"/>
                </a:solidFill>
              </a:rPr>
              <a:t>コードリスト</a:t>
            </a:r>
            <a:endParaRPr lang="en-US" altLang="ja-JP" b="1" dirty="0">
              <a:solidFill>
                <a:schemeClr val="tx1"/>
              </a:solidFill>
            </a:endParaRPr>
          </a:p>
          <a:p>
            <a:pPr algn="ctr"/>
            <a:endParaRPr lang="en-US" altLang="ja-JP" b="1" dirty="0">
              <a:solidFill>
                <a:schemeClr val="tx1"/>
              </a:solidFill>
            </a:endParaRPr>
          </a:p>
          <a:p>
            <a:pPr algn="ctr"/>
            <a:endParaRPr lang="en-US" altLang="ja-JP" b="1" dirty="0">
              <a:solidFill>
                <a:schemeClr val="tx1"/>
              </a:solidFill>
            </a:endParaRPr>
          </a:p>
          <a:p>
            <a:pPr algn="ctr"/>
            <a:endParaRPr lang="ja-JP" altLang="en-US" b="1" dirty="0">
              <a:solidFill>
                <a:schemeClr val="tx1"/>
              </a:solidFill>
            </a:endParaRPr>
          </a:p>
        </p:txBody>
      </p:sp>
      <p:cxnSp>
        <p:nvCxnSpPr>
          <p:cNvPr id="3" name="直線矢印コネクタ 2"/>
          <p:cNvCxnSpPr>
            <a:endCxn id="12" idx="0"/>
          </p:cNvCxnSpPr>
          <p:nvPr/>
        </p:nvCxnSpPr>
        <p:spPr>
          <a:xfrm>
            <a:off x="4870562" y="2200524"/>
            <a:ext cx="0" cy="97915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矢印コネクタ 6"/>
          <p:cNvCxnSpPr>
            <a:endCxn id="13" idx="0"/>
          </p:cNvCxnSpPr>
          <p:nvPr/>
        </p:nvCxnSpPr>
        <p:spPr>
          <a:xfrm>
            <a:off x="4870564" y="2293960"/>
            <a:ext cx="2124235" cy="97915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/>
          <p:cNvCxnSpPr>
            <a:endCxn id="14" idx="0"/>
          </p:cNvCxnSpPr>
          <p:nvPr/>
        </p:nvCxnSpPr>
        <p:spPr>
          <a:xfrm>
            <a:off x="4870565" y="2251914"/>
            <a:ext cx="4155540" cy="9925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/>
          <p:cNvCxnSpPr>
            <a:stCxn id="12" idx="2"/>
          </p:cNvCxnSpPr>
          <p:nvPr/>
        </p:nvCxnSpPr>
        <p:spPr>
          <a:xfrm flipH="1">
            <a:off x="4466033" y="3698135"/>
            <a:ext cx="404537" cy="123754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/>
          <p:cNvCxnSpPr>
            <a:stCxn id="12" idx="2"/>
            <a:endCxn id="19" idx="0"/>
          </p:cNvCxnSpPr>
          <p:nvPr/>
        </p:nvCxnSpPr>
        <p:spPr>
          <a:xfrm>
            <a:off x="4870563" y="3698135"/>
            <a:ext cx="51973" cy="127436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矢印コネクタ 32"/>
          <p:cNvCxnSpPr>
            <a:stCxn id="12" idx="2"/>
            <a:endCxn id="20" idx="0"/>
          </p:cNvCxnSpPr>
          <p:nvPr/>
        </p:nvCxnSpPr>
        <p:spPr>
          <a:xfrm>
            <a:off x="4870565" y="3698132"/>
            <a:ext cx="540060" cy="14915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矢印コネクタ 34"/>
          <p:cNvCxnSpPr>
            <a:stCxn id="13" idx="2"/>
            <a:endCxn id="21" idx="0"/>
          </p:cNvCxnSpPr>
          <p:nvPr/>
        </p:nvCxnSpPr>
        <p:spPr>
          <a:xfrm flipH="1">
            <a:off x="6580755" y="3791571"/>
            <a:ext cx="414045" cy="9649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/>
          <p:cNvCxnSpPr>
            <a:stCxn id="13" idx="2"/>
            <a:endCxn id="22" idx="0"/>
          </p:cNvCxnSpPr>
          <p:nvPr/>
        </p:nvCxnSpPr>
        <p:spPr>
          <a:xfrm>
            <a:off x="6994797" y="3791565"/>
            <a:ext cx="0" cy="1191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矢印コネクタ 38"/>
          <p:cNvCxnSpPr>
            <a:stCxn id="13" idx="2"/>
            <a:endCxn id="23" idx="0"/>
          </p:cNvCxnSpPr>
          <p:nvPr/>
        </p:nvCxnSpPr>
        <p:spPr>
          <a:xfrm>
            <a:off x="6994804" y="3791571"/>
            <a:ext cx="522367" cy="13969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40"/>
          <p:cNvCxnSpPr>
            <a:stCxn id="14" idx="2"/>
            <a:endCxn id="24" idx="0"/>
          </p:cNvCxnSpPr>
          <p:nvPr/>
        </p:nvCxnSpPr>
        <p:spPr>
          <a:xfrm flipH="1">
            <a:off x="8632980" y="3762938"/>
            <a:ext cx="393123" cy="100370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矢印コネクタ 42"/>
          <p:cNvCxnSpPr>
            <a:stCxn id="14" idx="2"/>
          </p:cNvCxnSpPr>
          <p:nvPr/>
        </p:nvCxnSpPr>
        <p:spPr>
          <a:xfrm>
            <a:off x="9026104" y="3762942"/>
            <a:ext cx="299339" cy="16027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右矢印 43"/>
          <p:cNvSpPr/>
          <p:nvPr/>
        </p:nvSpPr>
        <p:spPr>
          <a:xfrm>
            <a:off x="3461737" y="1429314"/>
            <a:ext cx="1008631" cy="4789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5" name="横巻き 44"/>
          <p:cNvSpPr/>
          <p:nvPr/>
        </p:nvSpPr>
        <p:spPr>
          <a:xfrm>
            <a:off x="1713761" y="4707432"/>
            <a:ext cx="1834419" cy="658235"/>
          </a:xfrm>
          <a:prstGeom prst="horizontalScroll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</a:rPr>
              <a:t>UN/CEFACT</a:t>
            </a:r>
          </a:p>
          <a:p>
            <a:pPr algn="ctr"/>
            <a:r>
              <a:rPr lang="en-US" altLang="ja-JP" dirty="0">
                <a:solidFill>
                  <a:schemeClr val="tx1"/>
                </a:solidFill>
              </a:rPr>
              <a:t>WEB Page</a:t>
            </a:r>
            <a:endParaRPr lang="ja-JP" altLang="en-US" dirty="0">
              <a:solidFill>
                <a:schemeClr val="tx1"/>
              </a:solidFill>
            </a:endParaRPr>
          </a:p>
        </p:txBody>
      </p:sp>
      <p:cxnSp>
        <p:nvCxnSpPr>
          <p:cNvPr id="47" name="直線矢印コネクタ 46"/>
          <p:cNvCxnSpPr>
            <a:stCxn id="45" idx="0"/>
            <a:endCxn id="26" idx="3"/>
          </p:cNvCxnSpPr>
          <p:nvPr/>
        </p:nvCxnSpPr>
        <p:spPr>
          <a:xfrm flipH="1" flipV="1">
            <a:off x="2599149" y="4135443"/>
            <a:ext cx="31822" cy="6542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テキスト ボックス 50"/>
          <p:cNvSpPr txBox="1"/>
          <p:nvPr/>
        </p:nvSpPr>
        <p:spPr>
          <a:xfrm>
            <a:off x="6204796" y="5775801"/>
            <a:ext cx="16872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b="1" dirty="0"/>
              <a:t>中小企業共通</a:t>
            </a:r>
            <a:r>
              <a:rPr lang="en-US" altLang="ja-JP" b="1" dirty="0"/>
              <a:t>EDI</a:t>
            </a:r>
            <a:r>
              <a:rPr lang="ja-JP" altLang="en-US" b="1" dirty="0"/>
              <a:t>メッセージ辞書</a:t>
            </a: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8211796" y="5775801"/>
            <a:ext cx="16872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b="1" dirty="0"/>
              <a:t>自治体消耗品購買メッセージ辞書</a:t>
            </a: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4133424" y="5764588"/>
            <a:ext cx="1687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b="1" dirty="0"/>
              <a:t>基本メッセージ辞書</a:t>
            </a:r>
          </a:p>
        </p:txBody>
      </p:sp>
      <p:sp>
        <p:nvSpPr>
          <p:cNvPr id="46" name="フローチャート : 磁気ディスク 45"/>
          <p:cNvSpPr/>
          <p:nvPr/>
        </p:nvSpPr>
        <p:spPr>
          <a:xfrm>
            <a:off x="4470368" y="655523"/>
            <a:ext cx="4313889" cy="2280138"/>
          </a:xfrm>
          <a:prstGeom prst="flowChartMagneticDisk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8" name="フローチャート : 定義済み処理 47"/>
          <p:cNvSpPr/>
          <p:nvPr/>
        </p:nvSpPr>
        <p:spPr>
          <a:xfrm>
            <a:off x="7204771" y="1950137"/>
            <a:ext cx="1158181" cy="603556"/>
          </a:xfrm>
          <a:prstGeom prst="flowChartPredefinedProcess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データ型</a:t>
            </a:r>
          </a:p>
        </p:txBody>
      </p:sp>
      <p:sp>
        <p:nvSpPr>
          <p:cNvPr id="50" name="フローチャート : 定義済み処理 49"/>
          <p:cNvSpPr/>
          <p:nvPr/>
        </p:nvSpPr>
        <p:spPr>
          <a:xfrm>
            <a:off x="4977049" y="1518830"/>
            <a:ext cx="1476607" cy="1034867"/>
          </a:xfrm>
          <a:prstGeom prst="flowChartPredefinedProcess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BIE</a:t>
            </a:r>
            <a:endParaRPr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4470368" y="775073"/>
            <a:ext cx="44075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b="1" dirty="0"/>
              <a:t>業界横断データ辞書</a:t>
            </a:r>
          </a:p>
        </p:txBody>
      </p:sp>
      <p:sp>
        <p:nvSpPr>
          <p:cNvPr id="56" name="フローチャート : 定義済み処理 55"/>
          <p:cNvSpPr/>
          <p:nvPr/>
        </p:nvSpPr>
        <p:spPr>
          <a:xfrm>
            <a:off x="9347002" y="1005906"/>
            <a:ext cx="924360" cy="615419"/>
          </a:xfrm>
          <a:prstGeom prst="flowChartPredefinedProcess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chemeClr val="tx1"/>
                </a:solidFill>
              </a:rPr>
              <a:t>コード表</a:t>
            </a:r>
          </a:p>
        </p:txBody>
      </p:sp>
      <p:sp>
        <p:nvSpPr>
          <p:cNvPr id="57" name="フローチャート : 定義済み処理 56"/>
          <p:cNvSpPr/>
          <p:nvPr/>
        </p:nvSpPr>
        <p:spPr>
          <a:xfrm>
            <a:off x="9175772" y="1543970"/>
            <a:ext cx="930195" cy="615419"/>
          </a:xfrm>
          <a:prstGeom prst="flowChartPredefinedProcess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chemeClr val="tx1"/>
                </a:solidFill>
              </a:rPr>
              <a:t>コード表</a:t>
            </a:r>
          </a:p>
        </p:txBody>
      </p:sp>
      <p:cxnSp>
        <p:nvCxnSpPr>
          <p:cNvPr id="59" name="直線矢印コネクタ 58"/>
          <p:cNvCxnSpPr/>
          <p:nvPr/>
        </p:nvCxnSpPr>
        <p:spPr>
          <a:xfrm>
            <a:off x="6454737" y="2293954"/>
            <a:ext cx="750032" cy="223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矢印コネクタ 59"/>
          <p:cNvCxnSpPr>
            <a:stCxn id="48" idx="3"/>
            <a:endCxn id="56" idx="1"/>
          </p:cNvCxnSpPr>
          <p:nvPr/>
        </p:nvCxnSpPr>
        <p:spPr>
          <a:xfrm flipV="1">
            <a:off x="8362953" y="1313610"/>
            <a:ext cx="984052" cy="9383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矢印コネクタ 60"/>
          <p:cNvCxnSpPr/>
          <p:nvPr/>
        </p:nvCxnSpPr>
        <p:spPr>
          <a:xfrm flipV="1">
            <a:off x="8362958" y="1855184"/>
            <a:ext cx="842599" cy="3533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/>
          <p:cNvSpPr txBox="1"/>
          <p:nvPr/>
        </p:nvSpPr>
        <p:spPr>
          <a:xfrm>
            <a:off x="9026102" y="2251915"/>
            <a:ext cx="1497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/>
              <a:t>外部国際機関のコード表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861884" y="68392"/>
            <a:ext cx="76613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ja-JP" sz="3200" dirty="0"/>
              <a:t>業界横断データ辞書とメッセージ辞書</a:t>
            </a:r>
            <a:endParaRPr lang="ja-JP" altLang="en-US" sz="32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906BD-FF8D-43E2-94DF-89CA142221CB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580756" y="1313611"/>
            <a:ext cx="19052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rgbClr val="FF0000"/>
                </a:solidFill>
              </a:rPr>
              <a:t>日本語名・注釈の追記</a:t>
            </a:r>
          </a:p>
        </p:txBody>
      </p:sp>
    </p:spTree>
    <p:extLst>
      <p:ext uri="{BB962C8B-B14F-4D97-AF65-F5344CB8AC3E}">
        <p14:creationId xmlns:p14="http://schemas.microsoft.com/office/powerpoint/2010/main" val="2063299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角丸四角形 19"/>
          <p:cNvSpPr/>
          <p:nvPr/>
        </p:nvSpPr>
        <p:spPr>
          <a:xfrm>
            <a:off x="751840" y="5201920"/>
            <a:ext cx="8575040" cy="14630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535382" y="260625"/>
            <a:ext cx="92908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600" dirty="0"/>
              <a:t>プロジェクト対応業界</a:t>
            </a:r>
            <a:r>
              <a:rPr lang="ja-JP" altLang="en-US" sz="3200" dirty="0"/>
              <a:t>横断</a:t>
            </a:r>
            <a:r>
              <a:rPr lang="en-US" altLang="ja-JP" sz="3600" dirty="0"/>
              <a:t>EDI</a:t>
            </a:r>
            <a:r>
              <a:rPr lang="ja-JP" altLang="en-US" sz="3600" dirty="0"/>
              <a:t>仕様の策定</a:t>
            </a:r>
            <a:endParaRPr kumimoji="1" lang="ja-JP" altLang="en-US" sz="36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822105" y="1844633"/>
            <a:ext cx="6248400" cy="5334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dirty="0"/>
              <a:t>業務要件定義書（</a:t>
            </a:r>
            <a:r>
              <a:rPr lang="en-US" altLang="ja-JP" sz="2800" dirty="0"/>
              <a:t>BRS</a:t>
            </a:r>
            <a:r>
              <a:rPr lang="ja-JP" altLang="en-US" sz="2800" dirty="0"/>
              <a:t>）</a:t>
            </a:r>
            <a:endParaRPr kumimoji="1" lang="ja-JP" altLang="en-US" sz="28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095500" y="3449125"/>
            <a:ext cx="5715000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dirty="0"/>
              <a:t>業務メッセージ情報モデル</a:t>
            </a:r>
            <a:endParaRPr kumimoji="1" lang="ja-JP" altLang="en-US" sz="28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582285" y="2556802"/>
            <a:ext cx="5715000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dirty="0"/>
              <a:t>業務メッセージ定義様式</a:t>
            </a:r>
            <a:endParaRPr kumimoji="1" lang="ja-JP" altLang="en-US" sz="28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733550" y="4426264"/>
            <a:ext cx="6276340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dirty="0"/>
              <a:t>業務メッセージ定義表</a:t>
            </a:r>
            <a:r>
              <a:rPr lang="en-US" altLang="ja-JP" sz="2800" dirty="0"/>
              <a:t> (</a:t>
            </a:r>
            <a:r>
              <a:rPr lang="ja-JP" altLang="en-US" sz="2800" dirty="0"/>
              <a:t>エクセル</a:t>
            </a:r>
            <a:r>
              <a:rPr lang="en-US" altLang="ja-JP" sz="2800" dirty="0"/>
              <a:t>)</a:t>
            </a:r>
            <a:endParaRPr kumimoji="1" lang="ja-JP" altLang="en-US" sz="28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879464" y="3915413"/>
            <a:ext cx="5692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/>
              <a:t>メッセージ構築法（</a:t>
            </a:r>
            <a:r>
              <a:rPr lang="en-US" altLang="ja-JP" sz="2400" dirty="0"/>
              <a:t>CCBDA</a:t>
            </a:r>
            <a:r>
              <a:rPr lang="ja-JP" altLang="en-US" sz="2400" dirty="0"/>
              <a:t>）</a:t>
            </a:r>
            <a:endParaRPr kumimoji="1" lang="ja-JP" altLang="en-US" sz="2400" dirty="0"/>
          </a:p>
        </p:txBody>
      </p:sp>
      <p:sp>
        <p:nvSpPr>
          <p:cNvPr id="8" name="フローチャート: 書類 7"/>
          <p:cNvSpPr/>
          <p:nvPr/>
        </p:nvSpPr>
        <p:spPr>
          <a:xfrm>
            <a:off x="3271520" y="5432849"/>
            <a:ext cx="1483360" cy="934720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XML</a:t>
            </a:r>
          </a:p>
          <a:p>
            <a:pPr algn="ctr"/>
            <a:r>
              <a:rPr lang="ja-JP" altLang="en-US" dirty="0"/>
              <a:t>メッセージ</a:t>
            </a:r>
            <a:endParaRPr kumimoji="1" lang="ja-JP" altLang="en-US" dirty="0"/>
          </a:p>
        </p:txBody>
      </p:sp>
      <p:sp>
        <p:nvSpPr>
          <p:cNvPr id="9" name="フローチャート: 書類 8"/>
          <p:cNvSpPr/>
          <p:nvPr/>
        </p:nvSpPr>
        <p:spPr>
          <a:xfrm>
            <a:off x="1239520" y="5432849"/>
            <a:ext cx="1483360" cy="934720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XML</a:t>
            </a:r>
          </a:p>
          <a:p>
            <a:pPr algn="ctr"/>
            <a:r>
              <a:rPr lang="ja-JP" altLang="en-US" dirty="0"/>
              <a:t>スキーマ</a:t>
            </a:r>
            <a:endParaRPr kumimoji="1" lang="ja-JP" altLang="en-US" dirty="0"/>
          </a:p>
        </p:txBody>
      </p:sp>
      <p:sp>
        <p:nvSpPr>
          <p:cNvPr id="10" name="フローチャート: 書類 9"/>
          <p:cNvSpPr/>
          <p:nvPr/>
        </p:nvSpPr>
        <p:spPr>
          <a:xfrm>
            <a:off x="5303520" y="5428312"/>
            <a:ext cx="1483360" cy="934720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エクセル</a:t>
            </a:r>
            <a:endParaRPr kumimoji="1" lang="en-US" altLang="ja-JP" dirty="0"/>
          </a:p>
        </p:txBody>
      </p:sp>
      <p:sp>
        <p:nvSpPr>
          <p:cNvPr id="11" name="フローチャート: 書類 10"/>
          <p:cNvSpPr/>
          <p:nvPr/>
        </p:nvSpPr>
        <p:spPr>
          <a:xfrm>
            <a:off x="7268210" y="5428312"/>
            <a:ext cx="1483360" cy="934720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HTML</a:t>
            </a:r>
            <a:endParaRPr kumimoji="1" lang="en-US" altLang="ja-JP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961380" y="6205274"/>
            <a:ext cx="1767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Mail EDI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8133080" y="6178366"/>
            <a:ext cx="1767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WEB EDI</a:t>
            </a:r>
            <a:endParaRPr kumimoji="1" lang="ja-JP" altLang="en-US" dirty="0"/>
          </a:p>
        </p:txBody>
      </p:sp>
      <p:sp>
        <p:nvSpPr>
          <p:cNvPr id="15" name="下矢印 14"/>
          <p:cNvSpPr/>
          <p:nvPr/>
        </p:nvSpPr>
        <p:spPr>
          <a:xfrm>
            <a:off x="4825310" y="2413261"/>
            <a:ext cx="241990" cy="1042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下矢印 15"/>
          <p:cNvSpPr/>
          <p:nvPr/>
        </p:nvSpPr>
        <p:spPr>
          <a:xfrm>
            <a:off x="4838700" y="3938301"/>
            <a:ext cx="228600" cy="4638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下矢印 16"/>
          <p:cNvSpPr/>
          <p:nvPr/>
        </p:nvSpPr>
        <p:spPr>
          <a:xfrm>
            <a:off x="6547596" y="3075434"/>
            <a:ext cx="193040" cy="3736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9" name="直線矢印コネクタ 18"/>
          <p:cNvCxnSpPr/>
          <p:nvPr/>
        </p:nvCxnSpPr>
        <p:spPr>
          <a:xfrm flipH="1">
            <a:off x="5067300" y="4149394"/>
            <a:ext cx="859790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下矢印 20"/>
          <p:cNvSpPr/>
          <p:nvPr/>
        </p:nvSpPr>
        <p:spPr>
          <a:xfrm>
            <a:off x="2847340" y="4949484"/>
            <a:ext cx="241300" cy="2524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下矢印 21"/>
          <p:cNvSpPr/>
          <p:nvPr/>
        </p:nvSpPr>
        <p:spPr>
          <a:xfrm>
            <a:off x="6845300" y="4955947"/>
            <a:ext cx="241300" cy="2524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9984740" y="5610274"/>
            <a:ext cx="1662747" cy="646331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dirty="0"/>
              <a:t>シンタックス</a:t>
            </a:r>
            <a:endParaRPr lang="en-US" altLang="ja-JP" dirty="0"/>
          </a:p>
          <a:p>
            <a:pPr algn="ctr"/>
            <a:r>
              <a:rPr lang="ja-JP" altLang="en-US" dirty="0"/>
              <a:t>ベース</a:t>
            </a:r>
            <a:endParaRPr kumimoji="1" lang="ja-JP" altLang="en-US" dirty="0"/>
          </a:p>
        </p:txBody>
      </p:sp>
      <p:cxnSp>
        <p:nvCxnSpPr>
          <p:cNvPr id="25" name="直線コネクタ 24"/>
          <p:cNvCxnSpPr>
            <a:stCxn id="20" idx="3"/>
            <a:endCxn id="23" idx="1"/>
          </p:cNvCxnSpPr>
          <p:nvPr/>
        </p:nvCxnSpPr>
        <p:spPr>
          <a:xfrm>
            <a:off x="9326880" y="5933440"/>
            <a:ext cx="657860" cy="0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/>
          <p:cNvSpPr txBox="1"/>
          <p:nvPr/>
        </p:nvSpPr>
        <p:spPr>
          <a:xfrm>
            <a:off x="1402080" y="952310"/>
            <a:ext cx="3738880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dirty="0"/>
              <a:t>業務要件定義様式</a:t>
            </a:r>
            <a:endParaRPr kumimoji="1" lang="ja-JP" altLang="en-US" sz="2800" dirty="0"/>
          </a:p>
        </p:txBody>
      </p:sp>
      <p:sp>
        <p:nvSpPr>
          <p:cNvPr id="27" name="下矢印 26"/>
          <p:cNvSpPr/>
          <p:nvPr/>
        </p:nvSpPr>
        <p:spPr>
          <a:xfrm>
            <a:off x="3175000" y="1498858"/>
            <a:ext cx="193040" cy="3736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8751570" y="4402165"/>
            <a:ext cx="2961957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dirty="0"/>
              <a:t>業務コード表</a:t>
            </a:r>
            <a:endParaRPr kumimoji="1" lang="ja-JP" altLang="en-US" sz="2800" dirty="0"/>
          </a:p>
        </p:txBody>
      </p:sp>
      <p:sp>
        <p:nvSpPr>
          <p:cNvPr id="18" name="十字形 17"/>
          <p:cNvSpPr/>
          <p:nvPr/>
        </p:nvSpPr>
        <p:spPr>
          <a:xfrm>
            <a:off x="8224837" y="4519373"/>
            <a:ext cx="311785" cy="337002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228138" y="190514"/>
            <a:ext cx="2022764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データ連携</a:t>
            </a:r>
            <a:endParaRPr kumimoji="1" lang="en-US" altLang="ja-JP" dirty="0"/>
          </a:p>
          <a:p>
            <a:pPr algn="ctr"/>
            <a:r>
              <a:rPr lang="ja-JP" altLang="en-US" dirty="0"/>
              <a:t>システムツール</a:t>
            </a:r>
            <a:endParaRPr kumimoji="1" lang="ja-JP" altLang="en-US" dirty="0"/>
          </a:p>
        </p:txBody>
      </p:sp>
      <p:sp>
        <p:nvSpPr>
          <p:cNvPr id="12" name="スライド番号プレースホルダー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28FED-336D-4F84-BEFA-8A64DF51927E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68043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小波 11"/>
          <p:cNvSpPr/>
          <p:nvPr/>
        </p:nvSpPr>
        <p:spPr>
          <a:xfrm>
            <a:off x="5783160" y="5261651"/>
            <a:ext cx="2547991" cy="945223"/>
          </a:xfrm>
          <a:prstGeom prst="doubleWave">
            <a:avLst/>
          </a:prstGeom>
          <a:solidFill>
            <a:srgbClr val="F7593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11" name="小波 10"/>
          <p:cNvSpPr/>
          <p:nvPr/>
        </p:nvSpPr>
        <p:spPr>
          <a:xfrm>
            <a:off x="5425673" y="5021493"/>
            <a:ext cx="2547991" cy="945223"/>
          </a:xfrm>
          <a:prstGeom prst="doubleWave">
            <a:avLst/>
          </a:prstGeom>
          <a:solidFill>
            <a:srgbClr val="F7593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C0F06-6F51-45F5-A288-6C6ADB76C166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740884" y="415097"/>
            <a:ext cx="77691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00" dirty="0">
                <a:latin typeface="Century" panose="02040604050505020304" pitchFamily="18" charset="0"/>
              </a:rPr>
              <a:t>業界（プロジェクト）固有要求に対応</a:t>
            </a:r>
          </a:p>
        </p:txBody>
      </p:sp>
      <p:sp>
        <p:nvSpPr>
          <p:cNvPr id="4" name="横巻き 3"/>
          <p:cNvSpPr/>
          <p:nvPr/>
        </p:nvSpPr>
        <p:spPr>
          <a:xfrm>
            <a:off x="4356243" y="1356188"/>
            <a:ext cx="3688422" cy="1304818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tx1"/>
                </a:solidFill>
              </a:rPr>
              <a:t>業界共通仕様</a:t>
            </a:r>
            <a:endParaRPr kumimoji="1" lang="en-US" altLang="ja-JP" sz="3200" dirty="0">
              <a:solidFill>
                <a:schemeClr val="tx1"/>
              </a:solidFill>
            </a:endParaRPr>
          </a:p>
          <a:p>
            <a:pPr algn="ctr"/>
            <a:r>
              <a:rPr lang="ja-JP" altLang="en-US" sz="3200" dirty="0">
                <a:solidFill>
                  <a:schemeClr val="tx1"/>
                </a:solidFill>
              </a:rPr>
              <a:t>（参照仕様）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10" name="小波 9"/>
          <p:cNvSpPr/>
          <p:nvPr/>
        </p:nvSpPr>
        <p:spPr>
          <a:xfrm>
            <a:off x="5068186" y="4751797"/>
            <a:ext cx="2547991" cy="945223"/>
          </a:xfrm>
          <a:prstGeom prst="doubleWave">
            <a:avLst/>
          </a:prstGeom>
          <a:solidFill>
            <a:srgbClr val="F7593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5" name="小波 4"/>
          <p:cNvSpPr/>
          <p:nvPr/>
        </p:nvSpPr>
        <p:spPr>
          <a:xfrm>
            <a:off x="4674740" y="4469258"/>
            <a:ext cx="2547991" cy="945223"/>
          </a:xfrm>
          <a:prstGeom prst="doubleWave">
            <a:avLst/>
          </a:prstGeom>
          <a:solidFill>
            <a:srgbClr val="F7593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6" name="小波 5"/>
          <p:cNvSpPr/>
          <p:nvPr/>
        </p:nvSpPr>
        <p:spPr>
          <a:xfrm>
            <a:off x="4281294" y="4171308"/>
            <a:ext cx="2852432" cy="945223"/>
          </a:xfrm>
          <a:prstGeom prst="doubleWave">
            <a:avLst/>
          </a:prstGeom>
          <a:solidFill>
            <a:srgbClr val="F75939">
              <a:alpha val="9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>
                <a:solidFill>
                  <a:schemeClr val="tx1"/>
                </a:solidFill>
              </a:rPr>
              <a:t>プロジェクト</a:t>
            </a:r>
            <a:r>
              <a:rPr kumimoji="1" lang="ja-JP" altLang="en-US" sz="2000" dirty="0">
                <a:solidFill>
                  <a:schemeClr val="tx1"/>
                </a:solidFill>
              </a:rPr>
              <a:t>固有仕様</a:t>
            </a:r>
            <a:endParaRPr kumimoji="1" lang="en-US" altLang="ja-JP" sz="2000" dirty="0">
              <a:solidFill>
                <a:schemeClr val="tx1"/>
              </a:solidFill>
            </a:endParaRPr>
          </a:p>
          <a:p>
            <a:pPr algn="ctr"/>
            <a:r>
              <a:rPr lang="ja-JP" altLang="en-US" sz="2000" dirty="0">
                <a:solidFill>
                  <a:schemeClr val="tx1"/>
                </a:solidFill>
              </a:rPr>
              <a:t>（実装仕様）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cxnSp>
        <p:nvCxnSpPr>
          <p:cNvPr id="14" name="直線矢印コネクタ 13"/>
          <p:cNvCxnSpPr/>
          <p:nvPr/>
        </p:nvCxnSpPr>
        <p:spPr>
          <a:xfrm flipH="1">
            <a:off x="4859676" y="2517169"/>
            <a:ext cx="565997" cy="16541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>
            <a:off x="6513816" y="2506629"/>
            <a:ext cx="544530" cy="20968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/>
          <p:nvPr/>
        </p:nvCxnSpPr>
        <p:spPr>
          <a:xfrm>
            <a:off x="6858593" y="2516715"/>
            <a:ext cx="607690" cy="22808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/>
          <p:nvPr/>
        </p:nvCxnSpPr>
        <p:spPr>
          <a:xfrm>
            <a:off x="7222731" y="2517169"/>
            <a:ext cx="661928" cy="25993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/>
          <p:nvPr/>
        </p:nvCxnSpPr>
        <p:spPr>
          <a:xfrm>
            <a:off x="7616177" y="2506629"/>
            <a:ext cx="590683" cy="28359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フローチャート: 磁気ディスク 24"/>
          <p:cNvSpPr/>
          <p:nvPr/>
        </p:nvSpPr>
        <p:spPr>
          <a:xfrm>
            <a:off x="2027633" y="1456360"/>
            <a:ext cx="1366463" cy="3565133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国連</a:t>
            </a:r>
            <a:endParaRPr kumimoji="1" lang="en-US" altLang="ja-JP" dirty="0"/>
          </a:p>
          <a:p>
            <a:pPr algn="ctr"/>
            <a:r>
              <a:rPr lang="en-US" altLang="ja-JP" dirty="0"/>
              <a:t>CEFACT</a:t>
            </a:r>
          </a:p>
          <a:p>
            <a:pPr algn="ctr"/>
            <a:r>
              <a:rPr kumimoji="1" lang="ja-JP" altLang="en-US" dirty="0"/>
              <a:t>共通辞書</a:t>
            </a:r>
            <a:endParaRPr kumimoji="1" lang="en-US" altLang="ja-JP" dirty="0"/>
          </a:p>
          <a:p>
            <a:pPr algn="ctr"/>
            <a:r>
              <a:rPr lang="en-US" altLang="ja-JP" dirty="0"/>
              <a:t>( CCL )</a:t>
            </a:r>
            <a:endParaRPr kumimoji="1" lang="ja-JP" altLang="en-US" dirty="0"/>
          </a:p>
        </p:txBody>
      </p:sp>
      <p:sp>
        <p:nvSpPr>
          <p:cNvPr id="26" name="右矢印 25"/>
          <p:cNvSpPr/>
          <p:nvPr/>
        </p:nvSpPr>
        <p:spPr>
          <a:xfrm>
            <a:off x="3447437" y="2008597"/>
            <a:ext cx="833857" cy="1900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右矢印 26"/>
          <p:cNvSpPr/>
          <p:nvPr/>
        </p:nvSpPr>
        <p:spPr>
          <a:xfrm>
            <a:off x="3447436" y="4374221"/>
            <a:ext cx="833857" cy="1900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曲折矢印 27"/>
          <p:cNvSpPr/>
          <p:nvPr/>
        </p:nvSpPr>
        <p:spPr>
          <a:xfrm rot="16200000">
            <a:off x="3435420" y="4460266"/>
            <a:ext cx="733089" cy="2279810"/>
          </a:xfrm>
          <a:prstGeom prst="bentArrow">
            <a:avLst>
              <a:gd name="adj1" fmla="val 25000"/>
              <a:gd name="adj2" fmla="val 30907"/>
              <a:gd name="adj3" fmla="val 25000"/>
              <a:gd name="adj4" fmla="val 43750"/>
            </a:avLst>
          </a:prstGeom>
          <a:solidFill>
            <a:srgbClr val="F7593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4159787" y="3055613"/>
            <a:ext cx="4069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dirty="0"/>
              <a:t>プロジェクト</a:t>
            </a:r>
            <a:r>
              <a:rPr kumimoji="1" lang="ja-JP" altLang="en-US" sz="2400" dirty="0"/>
              <a:t>ごとに設計</a:t>
            </a:r>
          </a:p>
        </p:txBody>
      </p:sp>
      <p:pic>
        <p:nvPicPr>
          <p:cNvPr id="30" name="図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7833" y="4179136"/>
            <a:ext cx="2066808" cy="2326852"/>
          </a:xfrm>
          <a:prstGeom prst="rect">
            <a:avLst/>
          </a:prstGeom>
        </p:spPr>
      </p:pic>
      <p:sp>
        <p:nvSpPr>
          <p:cNvPr id="31" name="右矢印 30"/>
          <p:cNvSpPr/>
          <p:nvPr/>
        </p:nvSpPr>
        <p:spPr>
          <a:xfrm>
            <a:off x="8531495" y="5021493"/>
            <a:ext cx="936355" cy="857060"/>
          </a:xfrm>
          <a:prstGeom prst="rightArrow">
            <a:avLst/>
          </a:prstGeom>
          <a:solidFill>
            <a:srgbClr val="F75939">
              <a:alpha val="2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solidFill>
                  <a:schemeClr val="tx1"/>
                </a:solidFill>
              </a:rPr>
              <a:t>実装</a:t>
            </a: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3525848" y="1691414"/>
            <a:ext cx="698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準拠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3506563" y="4083489"/>
            <a:ext cx="698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準拠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3248743" y="5450023"/>
            <a:ext cx="1351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追加要求</a:t>
            </a:r>
          </a:p>
        </p:txBody>
      </p:sp>
      <p:sp>
        <p:nvSpPr>
          <p:cNvPr id="7" name="円/楕円 6"/>
          <p:cNvSpPr/>
          <p:nvPr/>
        </p:nvSpPr>
        <p:spPr>
          <a:xfrm>
            <a:off x="9881616" y="1304611"/>
            <a:ext cx="1472184" cy="135639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10055352" y="1484738"/>
            <a:ext cx="1124712" cy="99614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/>
        </p:nvSpPr>
        <p:spPr>
          <a:xfrm>
            <a:off x="10251948" y="1641192"/>
            <a:ext cx="731520" cy="68323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9291320" y="1146184"/>
            <a:ext cx="6908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/>
              <a:t>標準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10921492" y="969574"/>
            <a:ext cx="6908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/>
              <a:t>参照</a:t>
            </a:r>
            <a:endParaRPr kumimoji="1" lang="ja-JP" altLang="en-US" sz="1600" b="1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11180064" y="2518553"/>
            <a:ext cx="6908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/>
              <a:t>実装</a:t>
            </a:r>
            <a:endParaRPr kumimoji="1" lang="ja-JP" altLang="en-US" sz="1600" b="1" dirty="0"/>
          </a:p>
        </p:txBody>
      </p:sp>
      <p:cxnSp>
        <p:nvCxnSpPr>
          <p:cNvPr id="16" name="直線コネクタ 15"/>
          <p:cNvCxnSpPr>
            <a:stCxn id="13" idx="2"/>
          </p:cNvCxnSpPr>
          <p:nvPr/>
        </p:nvCxnSpPr>
        <p:spPr>
          <a:xfrm>
            <a:off x="9636760" y="1484738"/>
            <a:ext cx="345440" cy="15645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>
            <a:stCxn id="35" idx="2"/>
          </p:cNvCxnSpPr>
          <p:nvPr/>
        </p:nvCxnSpPr>
        <p:spPr>
          <a:xfrm flipH="1">
            <a:off x="10718800" y="1308128"/>
            <a:ext cx="548132" cy="48003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>
            <a:endCxn id="36" idx="1"/>
          </p:cNvCxnSpPr>
          <p:nvPr/>
        </p:nvCxnSpPr>
        <p:spPr>
          <a:xfrm>
            <a:off x="10840720" y="2324424"/>
            <a:ext cx="339344" cy="36340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429492" y="358947"/>
            <a:ext cx="2022764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データ連携</a:t>
            </a:r>
            <a:endParaRPr kumimoji="1" lang="en-US" altLang="ja-JP" dirty="0"/>
          </a:p>
          <a:p>
            <a:pPr algn="ctr"/>
            <a:r>
              <a:rPr lang="ja-JP" altLang="en-US" dirty="0"/>
              <a:t>システムツール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310602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ローチャート : 磁気ディスク 3"/>
          <p:cNvSpPr/>
          <p:nvPr/>
        </p:nvSpPr>
        <p:spPr>
          <a:xfrm>
            <a:off x="5225381" y="921060"/>
            <a:ext cx="3170387" cy="1872208"/>
          </a:xfrm>
          <a:prstGeom prst="flowChartMagneticDisk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" name="フローチャート : 内部記憶 4"/>
          <p:cNvSpPr/>
          <p:nvPr/>
        </p:nvSpPr>
        <p:spPr>
          <a:xfrm>
            <a:off x="5373167" y="1137084"/>
            <a:ext cx="1080120" cy="864096"/>
          </a:xfrm>
          <a:prstGeom prst="flowChartInternalStorag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00" dirty="0">
                <a:solidFill>
                  <a:schemeClr val="tx1"/>
                </a:solidFill>
              </a:rPr>
              <a:t>Basic</a:t>
            </a:r>
          </a:p>
          <a:p>
            <a:pPr algn="ctr"/>
            <a:r>
              <a:rPr lang="en-US" altLang="ja-JP" sz="1200" dirty="0">
                <a:solidFill>
                  <a:schemeClr val="tx1"/>
                </a:solidFill>
              </a:rPr>
              <a:t>MSG</a:t>
            </a:r>
          </a:p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サマリー</a:t>
            </a:r>
          </a:p>
        </p:txBody>
      </p:sp>
      <p:sp>
        <p:nvSpPr>
          <p:cNvPr id="9" name="フローチャート : 内部記憶 8"/>
          <p:cNvSpPr/>
          <p:nvPr/>
        </p:nvSpPr>
        <p:spPr>
          <a:xfrm>
            <a:off x="6129557" y="1425116"/>
            <a:ext cx="1080120" cy="864096"/>
          </a:xfrm>
          <a:prstGeom prst="flowChartInternalStorag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00" dirty="0">
                <a:solidFill>
                  <a:schemeClr val="tx1"/>
                </a:solidFill>
              </a:rPr>
              <a:t>SME</a:t>
            </a:r>
          </a:p>
          <a:p>
            <a:pPr algn="ctr"/>
            <a:r>
              <a:rPr lang="en-US" altLang="ja-JP" sz="1200" dirty="0">
                <a:solidFill>
                  <a:schemeClr val="tx1"/>
                </a:solidFill>
              </a:rPr>
              <a:t>MSG</a:t>
            </a:r>
          </a:p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サマリー</a:t>
            </a:r>
          </a:p>
        </p:txBody>
      </p:sp>
      <p:sp>
        <p:nvSpPr>
          <p:cNvPr id="10" name="フローチャート : 内部記憶 9"/>
          <p:cNvSpPr/>
          <p:nvPr/>
        </p:nvSpPr>
        <p:spPr>
          <a:xfrm>
            <a:off x="6939647" y="1649597"/>
            <a:ext cx="1080120" cy="864096"/>
          </a:xfrm>
          <a:prstGeom prst="flowChartInternalStorag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00" dirty="0">
                <a:solidFill>
                  <a:schemeClr val="tx1"/>
                </a:solidFill>
              </a:rPr>
              <a:t>LG</a:t>
            </a:r>
          </a:p>
          <a:p>
            <a:pPr algn="ctr"/>
            <a:r>
              <a:rPr lang="en-US" altLang="ja-JP" sz="1200" dirty="0">
                <a:solidFill>
                  <a:schemeClr val="tx1"/>
                </a:solidFill>
              </a:rPr>
              <a:t>MSG</a:t>
            </a:r>
          </a:p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サマリー</a:t>
            </a:r>
          </a:p>
        </p:txBody>
      </p:sp>
      <p:sp>
        <p:nvSpPr>
          <p:cNvPr id="15" name="フローチャート : 磁気ディスク 14"/>
          <p:cNvSpPr/>
          <p:nvPr/>
        </p:nvSpPr>
        <p:spPr>
          <a:xfrm>
            <a:off x="4036068" y="3728230"/>
            <a:ext cx="1698031" cy="1584176"/>
          </a:xfrm>
          <a:prstGeom prst="flowChartMagneticDisk">
            <a:avLst/>
          </a:prstGeom>
          <a:solidFill>
            <a:srgbClr val="FF0000">
              <a:alpha val="1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6" name="フローチャート : 磁気ディスク 15"/>
          <p:cNvSpPr/>
          <p:nvPr/>
        </p:nvSpPr>
        <p:spPr>
          <a:xfrm>
            <a:off x="6108326" y="3706637"/>
            <a:ext cx="1698031" cy="1584176"/>
          </a:xfrm>
          <a:prstGeom prst="flowChartMagneticDisk">
            <a:avLst/>
          </a:prstGeom>
          <a:solidFill>
            <a:srgbClr val="FF0000">
              <a:alpha val="1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7" name="フローチャート : 磁気ディスク 16"/>
          <p:cNvSpPr/>
          <p:nvPr/>
        </p:nvSpPr>
        <p:spPr>
          <a:xfrm>
            <a:off x="8139635" y="3728230"/>
            <a:ext cx="1698031" cy="1584176"/>
          </a:xfrm>
          <a:prstGeom prst="flowChartMagneticDisk">
            <a:avLst/>
          </a:prstGeom>
          <a:solidFill>
            <a:srgbClr val="FF0000">
              <a:alpha val="1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8" name="フローチャート : 内部記憶 17"/>
          <p:cNvSpPr/>
          <p:nvPr/>
        </p:nvSpPr>
        <p:spPr>
          <a:xfrm>
            <a:off x="4158539" y="4305436"/>
            <a:ext cx="540060" cy="432048"/>
          </a:xfrm>
          <a:prstGeom prst="flowChartInternalStorag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>
                <a:solidFill>
                  <a:schemeClr val="tx1"/>
                </a:solidFill>
              </a:rPr>
              <a:t>発注</a:t>
            </a:r>
          </a:p>
        </p:txBody>
      </p:sp>
      <p:sp>
        <p:nvSpPr>
          <p:cNvPr id="19" name="フローチャート : 内部記憶 18"/>
          <p:cNvSpPr/>
          <p:nvPr/>
        </p:nvSpPr>
        <p:spPr>
          <a:xfrm>
            <a:off x="4615051" y="4520316"/>
            <a:ext cx="540060" cy="432048"/>
          </a:xfrm>
          <a:prstGeom prst="flowChartInternalStorag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出荷</a:t>
            </a:r>
          </a:p>
        </p:txBody>
      </p:sp>
      <p:sp>
        <p:nvSpPr>
          <p:cNvPr id="20" name="フローチャート : 内部記憶 19"/>
          <p:cNvSpPr/>
          <p:nvPr/>
        </p:nvSpPr>
        <p:spPr>
          <a:xfrm>
            <a:off x="5103138" y="4737484"/>
            <a:ext cx="540060" cy="432048"/>
          </a:xfrm>
          <a:prstGeom prst="flowChartInternalStorag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請求</a:t>
            </a:r>
          </a:p>
        </p:txBody>
      </p:sp>
      <p:sp>
        <p:nvSpPr>
          <p:cNvPr id="21" name="フローチャート : 内部記憶 20"/>
          <p:cNvSpPr/>
          <p:nvPr/>
        </p:nvSpPr>
        <p:spPr>
          <a:xfrm>
            <a:off x="6273267" y="4304292"/>
            <a:ext cx="540060" cy="432048"/>
          </a:xfrm>
          <a:prstGeom prst="flowChartInternalStorag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見積</a:t>
            </a:r>
          </a:p>
        </p:txBody>
      </p:sp>
      <p:sp>
        <p:nvSpPr>
          <p:cNvPr id="22" name="フローチャート : 内部記憶 21"/>
          <p:cNvSpPr/>
          <p:nvPr/>
        </p:nvSpPr>
        <p:spPr>
          <a:xfrm>
            <a:off x="6687311" y="4530479"/>
            <a:ext cx="540060" cy="432048"/>
          </a:xfrm>
          <a:prstGeom prst="flowChartInternalStorag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発注</a:t>
            </a:r>
          </a:p>
        </p:txBody>
      </p:sp>
      <p:sp>
        <p:nvSpPr>
          <p:cNvPr id="23" name="フローチャート : 内部記憶 22"/>
          <p:cNvSpPr/>
          <p:nvPr/>
        </p:nvSpPr>
        <p:spPr>
          <a:xfrm>
            <a:off x="7209679" y="4736340"/>
            <a:ext cx="540060" cy="432048"/>
          </a:xfrm>
          <a:prstGeom prst="flowChartInternalStorag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納品</a:t>
            </a:r>
          </a:p>
        </p:txBody>
      </p:sp>
      <p:sp>
        <p:nvSpPr>
          <p:cNvPr id="24" name="フローチャート : 内部記憶 23"/>
          <p:cNvSpPr/>
          <p:nvPr/>
        </p:nvSpPr>
        <p:spPr>
          <a:xfrm>
            <a:off x="8325495" y="4314455"/>
            <a:ext cx="540060" cy="432048"/>
          </a:xfrm>
          <a:prstGeom prst="flowChartInternalStorag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注文</a:t>
            </a:r>
          </a:p>
        </p:txBody>
      </p:sp>
      <p:sp>
        <p:nvSpPr>
          <p:cNvPr id="25" name="フローチャート : 内部記憶 24"/>
          <p:cNvSpPr/>
          <p:nvPr/>
        </p:nvSpPr>
        <p:spPr>
          <a:xfrm>
            <a:off x="9017956" y="4682879"/>
            <a:ext cx="678445" cy="432048"/>
          </a:xfrm>
          <a:prstGeom prst="flowChartInternalStorag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納期回答</a:t>
            </a: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4909241" y="551727"/>
            <a:ext cx="3416254" cy="379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/>
              <a:t>メッセージ辞書レジストリ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8074447" y="5432589"/>
            <a:ext cx="2133600" cy="365125"/>
          </a:xfrm>
        </p:spPr>
        <p:txBody>
          <a:bodyPr/>
          <a:lstStyle/>
          <a:p>
            <a:fld id="{F073039A-EDD6-42EC-98B6-0B3DFB1BF797}" type="slidenum">
              <a:rPr kumimoji="1" lang="ja-JP" altLang="en-US" smtClean="0"/>
              <a:t>7</a:t>
            </a:fld>
            <a:endParaRPr kumimoji="1" lang="ja-JP" altLang="en-US"/>
          </a:p>
        </p:txBody>
      </p:sp>
      <p:cxnSp>
        <p:nvCxnSpPr>
          <p:cNvPr id="8" name="直線矢印コネクタ 7"/>
          <p:cNvCxnSpPr>
            <a:endCxn id="15" idx="1"/>
          </p:cNvCxnSpPr>
          <p:nvPr/>
        </p:nvCxnSpPr>
        <p:spPr>
          <a:xfrm flipH="1">
            <a:off x="4885082" y="2001181"/>
            <a:ext cx="898123" cy="1727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>
            <a:endCxn id="16" idx="1"/>
          </p:cNvCxnSpPr>
          <p:nvPr/>
        </p:nvCxnSpPr>
        <p:spPr>
          <a:xfrm>
            <a:off x="6813323" y="2267619"/>
            <a:ext cx="144016" cy="1439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33"/>
          <p:cNvCxnSpPr>
            <a:endCxn id="17" idx="1"/>
          </p:cNvCxnSpPr>
          <p:nvPr/>
        </p:nvCxnSpPr>
        <p:spPr>
          <a:xfrm>
            <a:off x="7749740" y="2513694"/>
            <a:ext cx="1238911" cy="1214535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フローチャート : 定義済み処理 35"/>
          <p:cNvSpPr/>
          <p:nvPr/>
        </p:nvSpPr>
        <p:spPr>
          <a:xfrm>
            <a:off x="1988789" y="4173216"/>
            <a:ext cx="1512168" cy="1139188"/>
          </a:xfrm>
          <a:prstGeom prst="flowChartPredefined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chemeClr val="tx1"/>
                </a:solidFill>
              </a:rPr>
              <a:t>メッセージ</a:t>
            </a:r>
            <a:endParaRPr lang="en-US" altLang="ja-JP" sz="1400" dirty="0">
              <a:solidFill>
                <a:schemeClr val="tx1"/>
              </a:solidFill>
            </a:endParaRPr>
          </a:p>
          <a:p>
            <a:pPr algn="ctr"/>
            <a:r>
              <a:rPr lang="ja-JP" altLang="en-US" sz="1400" dirty="0">
                <a:solidFill>
                  <a:schemeClr val="tx1"/>
                </a:solidFill>
              </a:rPr>
              <a:t>定義</a:t>
            </a:r>
            <a:endParaRPr lang="en-US" altLang="ja-JP" sz="1400" dirty="0">
              <a:solidFill>
                <a:schemeClr val="tx1"/>
              </a:solidFill>
            </a:endParaRPr>
          </a:p>
          <a:p>
            <a:pPr algn="ctr"/>
            <a:endParaRPr lang="en-US" altLang="ja-JP" sz="1400" dirty="0">
              <a:solidFill>
                <a:schemeClr val="tx1"/>
              </a:solidFill>
            </a:endParaRPr>
          </a:p>
          <a:p>
            <a:pPr algn="ctr"/>
            <a:r>
              <a:rPr lang="ja-JP" altLang="en-US" sz="1400" dirty="0">
                <a:solidFill>
                  <a:schemeClr val="tx1"/>
                </a:solidFill>
              </a:rPr>
              <a:t>コード表</a:t>
            </a:r>
          </a:p>
        </p:txBody>
      </p:sp>
      <p:sp>
        <p:nvSpPr>
          <p:cNvPr id="50" name="フローチャート : 定義済み処理 49"/>
          <p:cNvSpPr/>
          <p:nvPr/>
        </p:nvSpPr>
        <p:spPr>
          <a:xfrm>
            <a:off x="1988790" y="1431588"/>
            <a:ext cx="2047275" cy="1139188"/>
          </a:xfrm>
          <a:prstGeom prst="flowChartPredefined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chemeClr val="tx1"/>
                </a:solidFill>
              </a:rPr>
              <a:t>管理機関情報</a:t>
            </a:r>
            <a:endParaRPr lang="en-US" altLang="ja-JP" sz="1400" dirty="0">
              <a:solidFill>
                <a:schemeClr val="tx1"/>
              </a:solidFill>
            </a:endParaRPr>
          </a:p>
          <a:p>
            <a:pPr algn="ctr"/>
            <a:r>
              <a:rPr lang="ja-JP" altLang="en-US" sz="1400" dirty="0">
                <a:solidFill>
                  <a:schemeClr val="tx1"/>
                </a:solidFill>
              </a:rPr>
              <a:t>登録</a:t>
            </a:r>
            <a:r>
              <a:rPr lang="en-US" altLang="ja-JP" sz="1400" dirty="0">
                <a:solidFill>
                  <a:schemeClr val="tx1"/>
                </a:solidFill>
              </a:rPr>
              <a:t>MSG</a:t>
            </a:r>
            <a:r>
              <a:rPr lang="ja-JP" altLang="en-US" sz="1400" dirty="0">
                <a:solidFill>
                  <a:schemeClr val="tx1"/>
                </a:solidFill>
              </a:rPr>
              <a:t>情報</a:t>
            </a:r>
            <a:endParaRPr lang="en-US" altLang="ja-JP" sz="1400" dirty="0">
              <a:solidFill>
                <a:schemeClr val="tx1"/>
              </a:solidFill>
            </a:endParaRPr>
          </a:p>
          <a:p>
            <a:pPr algn="ctr"/>
            <a:r>
              <a:rPr lang="ja-JP" altLang="en-US" sz="1400" dirty="0">
                <a:solidFill>
                  <a:schemeClr val="tx1"/>
                </a:solidFill>
              </a:rPr>
              <a:t>登録コード表情報</a:t>
            </a:r>
          </a:p>
        </p:txBody>
      </p:sp>
      <p:cxnSp>
        <p:nvCxnSpPr>
          <p:cNvPr id="40" name="直線コネクタ 39"/>
          <p:cNvCxnSpPr>
            <a:stCxn id="50" idx="3"/>
          </p:cNvCxnSpPr>
          <p:nvPr/>
        </p:nvCxnSpPr>
        <p:spPr>
          <a:xfrm>
            <a:off x="4036066" y="2001180"/>
            <a:ext cx="1189315" cy="0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コネクタ 53"/>
          <p:cNvCxnSpPr>
            <a:stCxn id="36" idx="3"/>
          </p:cNvCxnSpPr>
          <p:nvPr/>
        </p:nvCxnSpPr>
        <p:spPr>
          <a:xfrm flipV="1">
            <a:off x="3500958" y="4718792"/>
            <a:ext cx="535107" cy="24018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/>
          <p:cNvSpPr txBox="1"/>
          <p:nvPr/>
        </p:nvSpPr>
        <p:spPr>
          <a:xfrm>
            <a:off x="4095970" y="5369786"/>
            <a:ext cx="1687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b="1" dirty="0"/>
              <a:t>基本メッセージ辞書</a:t>
            </a: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6167341" y="5369785"/>
            <a:ext cx="16872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b="1" dirty="0"/>
              <a:t>中小企業共通</a:t>
            </a:r>
            <a:r>
              <a:rPr lang="en-US" altLang="ja-JP" b="1" dirty="0"/>
              <a:t>EDI</a:t>
            </a:r>
            <a:r>
              <a:rPr lang="ja-JP" altLang="en-US" b="1" dirty="0"/>
              <a:t>メッセージ辞書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8231910" y="5372798"/>
            <a:ext cx="1687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b="1" dirty="0"/>
              <a:t>電材</a:t>
            </a:r>
            <a:r>
              <a:rPr lang="en-US" altLang="ja-JP" b="1" dirty="0"/>
              <a:t>EDI</a:t>
            </a:r>
          </a:p>
          <a:p>
            <a:pPr algn="ctr"/>
            <a:r>
              <a:rPr lang="ja-JP" altLang="en-US" b="1" dirty="0"/>
              <a:t>メッセージ辞書</a:t>
            </a: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921463" y="6016117"/>
            <a:ext cx="4257000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dirty="0">
                <a:sym typeface="Wingdings" pitchFamily="2" charset="2"/>
              </a:rPr>
              <a:t></a:t>
            </a:r>
            <a:r>
              <a:rPr lang="ja-JP" altLang="en-US" dirty="0">
                <a:sym typeface="Wingdings" pitchFamily="2" charset="2"/>
              </a:rPr>
              <a:t>階層（国別／業界別）</a:t>
            </a:r>
            <a:endParaRPr lang="en-US" altLang="ja-JP" dirty="0">
              <a:sym typeface="Wingdings" pitchFamily="2" charset="2"/>
            </a:endParaRPr>
          </a:p>
          <a:p>
            <a:r>
              <a:rPr lang="en-US" altLang="ja-JP" dirty="0">
                <a:sym typeface="Wingdings" pitchFamily="2" charset="2"/>
              </a:rPr>
              <a:t></a:t>
            </a:r>
            <a:r>
              <a:rPr lang="ja-JP" altLang="en-US" dirty="0">
                <a:sym typeface="Wingdings" pitchFamily="2" charset="2"/>
              </a:rPr>
              <a:t>業界横断データ辞書／メッセージ辞書</a:t>
            </a:r>
            <a:endParaRPr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8395767" y="2639388"/>
            <a:ext cx="1988814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dirty="0">
                <a:sym typeface="Wingdings" pitchFamily="2" charset="2"/>
              </a:rPr>
              <a:t></a:t>
            </a:r>
            <a:r>
              <a:rPr lang="ja-JP" altLang="en-US" dirty="0">
                <a:sym typeface="Wingdings" pitchFamily="2" charset="2"/>
              </a:rPr>
              <a:t>実装インフラ</a:t>
            </a:r>
            <a:endParaRPr lang="ja-JP" altLang="en-US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2615893" y="2751628"/>
            <a:ext cx="1988814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dirty="0">
                <a:sym typeface="Wingdings" pitchFamily="2" charset="2"/>
              </a:rPr>
              <a:t></a:t>
            </a:r>
            <a:r>
              <a:rPr lang="ja-JP" altLang="en-US" dirty="0">
                <a:sym typeface="Wingdings" pitchFamily="2" charset="2"/>
              </a:rPr>
              <a:t>記述様式（</a:t>
            </a:r>
            <a:r>
              <a:rPr lang="en-US" altLang="ja-JP" dirty="0">
                <a:sym typeface="Wingdings" pitchFamily="2" charset="2"/>
              </a:rPr>
              <a:t>XML</a:t>
            </a:r>
            <a:r>
              <a:rPr lang="ja-JP" altLang="en-US" dirty="0">
                <a:sym typeface="Wingdings" pitchFamily="2" charset="2"/>
              </a:rPr>
              <a:t>）</a:t>
            </a:r>
            <a:endParaRPr lang="ja-JP" altLang="en-US" dirty="0"/>
          </a:p>
        </p:txBody>
      </p:sp>
      <p:sp>
        <p:nvSpPr>
          <p:cNvPr id="7" name="雲形吹き出し 6"/>
          <p:cNvSpPr/>
          <p:nvPr/>
        </p:nvSpPr>
        <p:spPr>
          <a:xfrm>
            <a:off x="8711908" y="332656"/>
            <a:ext cx="1604931" cy="1092460"/>
          </a:xfrm>
          <a:prstGeom prst="cloudCallout">
            <a:avLst>
              <a:gd name="adj1" fmla="val -67660"/>
              <a:gd name="adj2" fmla="val 997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/>
              <a:t>アジア</a:t>
            </a:r>
            <a:endParaRPr lang="en-US" altLang="ja-JP" b="1" dirty="0"/>
          </a:p>
          <a:p>
            <a:pPr algn="ctr"/>
            <a:r>
              <a:rPr lang="ja-JP" altLang="en-US" b="1" dirty="0"/>
              <a:t>展開</a:t>
            </a:r>
          </a:p>
        </p:txBody>
      </p:sp>
    </p:spTree>
    <p:extLst>
      <p:ext uri="{BB962C8B-B14F-4D97-AF65-F5344CB8AC3E}">
        <p14:creationId xmlns:p14="http://schemas.microsoft.com/office/powerpoint/2010/main" val="39241942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ローチャート: 磁気ディスク 4"/>
          <p:cNvSpPr/>
          <p:nvPr/>
        </p:nvSpPr>
        <p:spPr>
          <a:xfrm>
            <a:off x="5013127" y="2092951"/>
            <a:ext cx="2469822" cy="650449"/>
          </a:xfrm>
          <a:prstGeom prst="flowChartMagneticDis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共通辞書</a:t>
            </a:r>
          </a:p>
        </p:txBody>
      </p:sp>
      <p:sp>
        <p:nvSpPr>
          <p:cNvPr id="6" name="フローチャート: 磁気ディスク 5"/>
          <p:cNvSpPr/>
          <p:nvPr/>
        </p:nvSpPr>
        <p:spPr>
          <a:xfrm>
            <a:off x="5013127" y="3129271"/>
            <a:ext cx="2469822" cy="1001231"/>
          </a:xfrm>
          <a:prstGeom prst="flowChartMagneticDis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メッセージ</a:t>
            </a:r>
            <a:r>
              <a:rPr kumimoji="1" lang="ja-JP" altLang="en-US" dirty="0">
                <a:solidFill>
                  <a:schemeClr val="tx1"/>
                </a:solidFill>
              </a:rPr>
              <a:t>辞書</a:t>
            </a:r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（業務領域毎）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7" name="フローチャート: 磁気ディスク 6"/>
          <p:cNvSpPr/>
          <p:nvPr/>
        </p:nvSpPr>
        <p:spPr>
          <a:xfrm>
            <a:off x="654487" y="1688959"/>
            <a:ext cx="1643720" cy="1458431"/>
          </a:xfrm>
          <a:prstGeom prst="flowChartMagneticDis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国連</a:t>
            </a:r>
            <a:r>
              <a:rPr lang="en-US" altLang="ja-JP" dirty="0">
                <a:solidFill>
                  <a:schemeClr val="tx1"/>
                </a:solidFill>
              </a:rPr>
              <a:t>CEFACT</a:t>
            </a:r>
          </a:p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コア構成要素</a:t>
            </a:r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ライブラリー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cxnSp>
        <p:nvCxnSpPr>
          <p:cNvPr id="9" name="直線矢印コネクタ 8"/>
          <p:cNvCxnSpPr>
            <a:stCxn id="7" idx="4"/>
            <a:endCxn id="5" idx="2"/>
          </p:cNvCxnSpPr>
          <p:nvPr/>
        </p:nvCxnSpPr>
        <p:spPr>
          <a:xfrm>
            <a:off x="2298207" y="2418175"/>
            <a:ext cx="2714920" cy="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3655667" y="2082475"/>
            <a:ext cx="1341120" cy="375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日本語化</a:t>
            </a:r>
          </a:p>
        </p:txBody>
      </p:sp>
      <p:sp>
        <p:nvSpPr>
          <p:cNvPr id="11" name="下矢印 10"/>
          <p:cNvSpPr/>
          <p:nvPr/>
        </p:nvSpPr>
        <p:spPr>
          <a:xfrm>
            <a:off x="5961149" y="2819862"/>
            <a:ext cx="416560" cy="2235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フローチャート: 書類 11"/>
          <p:cNvSpPr/>
          <p:nvPr/>
        </p:nvSpPr>
        <p:spPr>
          <a:xfrm>
            <a:off x="8739909" y="2423958"/>
            <a:ext cx="1615440" cy="661187"/>
          </a:xfrm>
          <a:prstGeom prst="flowChartDocument">
            <a:avLst/>
          </a:prstGeom>
          <a:solidFill>
            <a:schemeClr val="accent1">
              <a:alpha val="2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メッセージ</a:t>
            </a:r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テンプレート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3" name="フローチャート: 書類 12"/>
          <p:cNvSpPr/>
          <p:nvPr/>
        </p:nvSpPr>
        <p:spPr>
          <a:xfrm>
            <a:off x="7932189" y="2082213"/>
            <a:ext cx="1615440" cy="661187"/>
          </a:xfrm>
          <a:prstGeom prst="flowChartDocument">
            <a:avLst/>
          </a:prstGeom>
          <a:solidFill>
            <a:schemeClr val="accent1">
              <a:alpha val="2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各種コード表</a:t>
            </a:r>
            <a:endParaRPr kumimoji="1" lang="en-US" altLang="ja-JP" dirty="0">
              <a:solidFill>
                <a:schemeClr val="tx1"/>
              </a:solidFill>
            </a:endParaRPr>
          </a:p>
        </p:txBody>
      </p:sp>
      <p:sp>
        <p:nvSpPr>
          <p:cNvPr id="15" name="フローチャート: 処理 14"/>
          <p:cNvSpPr/>
          <p:nvPr/>
        </p:nvSpPr>
        <p:spPr>
          <a:xfrm>
            <a:off x="7805189" y="3203166"/>
            <a:ext cx="1869440" cy="853440"/>
          </a:xfrm>
          <a:prstGeom prst="flowChartProcess">
            <a:avLst/>
          </a:prstGeom>
          <a:solidFill>
            <a:schemeClr val="accent1">
              <a:alpha val="3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XML</a:t>
            </a:r>
            <a:r>
              <a:rPr kumimoji="1" lang="ja-JP" altLang="en-US" dirty="0">
                <a:solidFill>
                  <a:schemeClr val="tx1"/>
                </a:solidFill>
              </a:rPr>
              <a:t>メッセージ生成ツール</a:t>
            </a:r>
          </a:p>
        </p:txBody>
      </p:sp>
      <p:sp>
        <p:nvSpPr>
          <p:cNvPr id="16" name="フローチャート: 処理 15"/>
          <p:cNvSpPr/>
          <p:nvPr/>
        </p:nvSpPr>
        <p:spPr>
          <a:xfrm>
            <a:off x="3225530" y="3488957"/>
            <a:ext cx="1671058" cy="853440"/>
          </a:xfrm>
          <a:prstGeom prst="flowChartProcess">
            <a:avLst/>
          </a:prstGeom>
          <a:solidFill>
            <a:schemeClr val="accent1">
              <a:alpha val="3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データベース</a:t>
            </a:r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管理ツール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7" name="フローチャート: 処理 16"/>
          <p:cNvSpPr/>
          <p:nvPr/>
        </p:nvSpPr>
        <p:spPr>
          <a:xfrm>
            <a:off x="2805029" y="2819862"/>
            <a:ext cx="1975020" cy="853440"/>
          </a:xfrm>
          <a:prstGeom prst="flowChartProcess">
            <a:avLst/>
          </a:prstGeom>
          <a:solidFill>
            <a:schemeClr val="accent1">
              <a:alpha val="3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メッセージ設計</a:t>
            </a:r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支援ツール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7" name="フローチャート: 処理 26"/>
          <p:cNvSpPr/>
          <p:nvPr/>
        </p:nvSpPr>
        <p:spPr>
          <a:xfrm>
            <a:off x="2618509" y="1783542"/>
            <a:ext cx="7955280" cy="2763520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2" name="直線矢印コネクタ 41"/>
          <p:cNvCxnSpPr>
            <a:stCxn id="13" idx="1"/>
          </p:cNvCxnSpPr>
          <p:nvPr/>
        </p:nvCxnSpPr>
        <p:spPr>
          <a:xfrm flipH="1">
            <a:off x="7078749" y="2412807"/>
            <a:ext cx="853440" cy="6723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矢印コネクタ 43"/>
          <p:cNvCxnSpPr>
            <a:stCxn id="13" idx="2"/>
          </p:cNvCxnSpPr>
          <p:nvPr/>
        </p:nvCxnSpPr>
        <p:spPr>
          <a:xfrm flipH="1">
            <a:off x="7407745" y="2699688"/>
            <a:ext cx="1332164" cy="4867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/>
          <p:cNvSpPr txBox="1"/>
          <p:nvPr/>
        </p:nvSpPr>
        <p:spPr>
          <a:xfrm>
            <a:off x="228138" y="190514"/>
            <a:ext cx="2022764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データ連携</a:t>
            </a:r>
            <a:endParaRPr kumimoji="1" lang="en-US" altLang="ja-JP" dirty="0"/>
          </a:p>
          <a:p>
            <a:pPr algn="ctr"/>
            <a:r>
              <a:rPr lang="ja-JP" altLang="en-US" dirty="0"/>
              <a:t>システムツール</a:t>
            </a:r>
            <a:endParaRPr kumimoji="1" lang="ja-JP" altLang="en-US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28FED-336D-4F84-BEFA-8A64DF51927E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57569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28FED-336D-4F84-BEFA-8A64DF51927E}" type="slidenum">
              <a:rPr kumimoji="1" lang="ja-JP" altLang="en-US" smtClean="0"/>
              <a:t>9</a:t>
            </a:fld>
            <a:endParaRPr kumimoji="1" lang="ja-JP" altLang="en-US"/>
          </a:p>
        </p:txBody>
      </p:sp>
      <p:pic>
        <p:nvPicPr>
          <p:cNvPr id="3" name="図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8348" y="209863"/>
            <a:ext cx="7600013" cy="63408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863735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397</Words>
  <Application>Microsoft Office PowerPoint</Application>
  <PresentationFormat>ワイド画面</PresentationFormat>
  <Paragraphs>202</Paragraphs>
  <Slides>11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7" baseType="lpstr">
      <vt:lpstr>游ゴシック</vt:lpstr>
      <vt:lpstr>游ゴシック Light</vt:lpstr>
      <vt:lpstr>Arial</vt:lpstr>
      <vt:lpstr>Century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菅又久直</dc:creator>
  <cp:lastModifiedBy>菅又久直</cp:lastModifiedBy>
  <cp:revision>36</cp:revision>
  <cp:lastPrinted>2016-09-01T04:59:57Z</cp:lastPrinted>
  <dcterms:created xsi:type="dcterms:W3CDTF">2016-07-14T01:54:54Z</dcterms:created>
  <dcterms:modified xsi:type="dcterms:W3CDTF">2016-10-07T05:19:20Z</dcterms:modified>
</cp:coreProperties>
</file>