
<file path=[Content_Types].xml><?xml version="1.0" encoding="utf-8"?>
<Types xmlns="http://schemas.openxmlformats.org/package/2006/content-types"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7" r:id="rId2"/>
    <p:sldId id="278" r:id="rId3"/>
    <p:sldId id="259" r:id="rId4"/>
    <p:sldId id="258" r:id="rId5"/>
    <p:sldId id="269" r:id="rId6"/>
    <p:sldId id="262" r:id="rId7"/>
    <p:sldId id="263" r:id="rId8"/>
    <p:sldId id="279" r:id="rId9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61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9D5532-D064-47E1-9505-3E9F69DF65D8}" type="datetimeFigureOut">
              <a:rPr kumimoji="1" lang="ja-JP" altLang="en-US" smtClean="0"/>
              <a:t>2016/7/1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46A763-3FA2-498D-B767-CE3BA2F362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37440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413E2-1FF5-4720-A55C-A83C0BE22AB4}" type="datetime1">
              <a:rPr kumimoji="1" lang="ja-JP" altLang="en-US" smtClean="0"/>
              <a:t>2016/7/1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07EC7-8F52-4BD4-A501-8BE6733C5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74055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C562F-CEF3-4699-B0F4-2F2182E665E3}" type="datetime1">
              <a:rPr kumimoji="1" lang="ja-JP" altLang="en-US" smtClean="0"/>
              <a:t>2016/7/1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07EC7-8F52-4BD4-A501-8BE6733C5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15810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1A088-C717-4335-982E-ED4F67CF46DF}" type="datetime1">
              <a:rPr kumimoji="1" lang="ja-JP" altLang="en-US" smtClean="0"/>
              <a:t>2016/7/1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07EC7-8F52-4BD4-A501-8BE6733C5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45029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F037C-F29B-4871-B6F1-DD7CA5A71E9F}" type="datetime1">
              <a:rPr kumimoji="1" lang="ja-JP" altLang="en-US" smtClean="0"/>
              <a:t>2016/7/1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07EC7-8F52-4BD4-A501-8BE6733C5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89283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104B0-7181-41A2-AE8B-7B4CFDA70E0A}" type="datetime1">
              <a:rPr kumimoji="1" lang="ja-JP" altLang="en-US" smtClean="0"/>
              <a:t>2016/7/1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07EC7-8F52-4BD4-A501-8BE6733C5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19831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B46E2-4515-4C51-B806-6542D39C95DA}" type="datetime1">
              <a:rPr kumimoji="1" lang="ja-JP" altLang="en-US" smtClean="0"/>
              <a:t>2016/7/1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07EC7-8F52-4BD4-A501-8BE6733C5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366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9B8BA-6DF2-47A3-AEE2-5F5D5B11409C}" type="datetime1">
              <a:rPr kumimoji="1" lang="ja-JP" altLang="en-US" smtClean="0"/>
              <a:t>2016/7/1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07EC7-8F52-4BD4-A501-8BE6733C5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82855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1DBBA-8733-40B1-AD67-CCB11316248A}" type="datetime1">
              <a:rPr kumimoji="1" lang="ja-JP" altLang="en-US" smtClean="0"/>
              <a:t>2016/7/1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07EC7-8F52-4BD4-A501-8BE6733C5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5009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CA205-9B7C-469A-8B49-B6224E0E8CFB}" type="datetime1">
              <a:rPr kumimoji="1" lang="ja-JP" altLang="en-US" smtClean="0"/>
              <a:t>2016/7/1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07EC7-8F52-4BD4-A501-8BE6733C5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2841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2AE11-076A-4A5D-AF25-90C8EADEE80B}" type="datetime1">
              <a:rPr kumimoji="1" lang="ja-JP" altLang="en-US" smtClean="0"/>
              <a:t>2016/7/1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07EC7-8F52-4BD4-A501-8BE6733C5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90384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A5B20-DB18-4F62-84C0-6AEED3B23280}" type="datetime1">
              <a:rPr kumimoji="1" lang="ja-JP" altLang="en-US" smtClean="0"/>
              <a:t>2016/7/1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07EC7-8F52-4BD4-A501-8BE6733C5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3713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5A7426-97BF-4ECE-9F48-47963DEB1470}" type="datetime1">
              <a:rPr kumimoji="1" lang="ja-JP" altLang="en-US" smtClean="0"/>
              <a:t>2016/7/1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A07EC7-8F52-4BD4-A501-8BE6733C5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7138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678940" y="1743456"/>
            <a:ext cx="878586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400" dirty="0"/>
              <a:t>2016</a:t>
            </a:r>
            <a:r>
              <a:rPr kumimoji="1" lang="ja-JP" altLang="en-US" sz="4400" dirty="0"/>
              <a:t>年度</a:t>
            </a:r>
            <a:endParaRPr kumimoji="1" lang="en-US" altLang="ja-JP" sz="4400" dirty="0"/>
          </a:p>
          <a:p>
            <a:pPr algn="ctr"/>
            <a:r>
              <a:rPr kumimoji="1" lang="ja-JP" altLang="en-US" sz="4400" dirty="0"/>
              <a:t>国際</a:t>
            </a:r>
            <a:r>
              <a:rPr lang="ja-JP" altLang="en-US" sz="4400" dirty="0"/>
              <a:t>／業界横断</a:t>
            </a:r>
            <a:r>
              <a:rPr lang="en-US" altLang="ja-JP" sz="4400" dirty="0"/>
              <a:t>EDI</a:t>
            </a:r>
            <a:r>
              <a:rPr kumimoji="1" lang="ja-JP" altLang="en-US" sz="4400" dirty="0"/>
              <a:t>タスクフォース</a:t>
            </a:r>
            <a:endParaRPr kumimoji="1" lang="en-US" altLang="ja-JP" sz="4400" dirty="0"/>
          </a:p>
          <a:p>
            <a:pPr algn="ctr"/>
            <a:r>
              <a:rPr lang="ja-JP" altLang="en-US" sz="4400" dirty="0"/>
              <a:t>活動計画</a:t>
            </a:r>
            <a:endParaRPr kumimoji="1" lang="ja-JP" altLang="en-US" sz="44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568700" y="5549900"/>
            <a:ext cx="51943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800" dirty="0"/>
              <a:t>2016</a:t>
            </a:r>
            <a:r>
              <a:rPr kumimoji="1" lang="ja-JP" altLang="en-US" sz="2800" dirty="0"/>
              <a:t>年</a:t>
            </a:r>
            <a:r>
              <a:rPr kumimoji="1" lang="en-US" altLang="ja-JP" sz="2800" dirty="0"/>
              <a:t>7</a:t>
            </a:r>
            <a:r>
              <a:rPr kumimoji="1" lang="ja-JP" altLang="en-US" sz="2800" dirty="0"/>
              <a:t>月</a:t>
            </a:r>
            <a:r>
              <a:rPr lang="en-US" altLang="ja-JP" sz="2800" dirty="0"/>
              <a:t>5</a:t>
            </a:r>
            <a:r>
              <a:rPr kumimoji="1" lang="ja-JP" altLang="en-US" sz="2800" dirty="0"/>
              <a:t>日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9017000" y="292100"/>
            <a:ext cx="2895600" cy="46166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2400" dirty="0"/>
              <a:t>業界横断</a:t>
            </a:r>
            <a:r>
              <a:rPr kumimoji="1" lang="en-US" altLang="ja-JP" sz="2400" dirty="0"/>
              <a:t>2016-1-04</a:t>
            </a:r>
            <a:endParaRPr kumimoji="1" lang="ja-JP" altLang="en-US" sz="2400" dirty="0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07EC7-8F52-4BD4-A501-8BE6733C5AF0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33166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088136" y="704088"/>
            <a:ext cx="100126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600" dirty="0">
                <a:solidFill>
                  <a:srgbClr val="0070C0"/>
                </a:solidFill>
                <a:latin typeface="Century" panose="02040604050505020304" pitchFamily="18" charset="0"/>
              </a:rPr>
              <a:t>2016</a:t>
            </a:r>
            <a:r>
              <a:rPr kumimoji="1" lang="ja-JP" altLang="en-US" sz="3600" dirty="0">
                <a:solidFill>
                  <a:srgbClr val="0070C0"/>
                </a:solidFill>
                <a:latin typeface="Century" panose="02040604050505020304" pitchFamily="18" charset="0"/>
              </a:rPr>
              <a:t>年度国際／業界横断</a:t>
            </a:r>
            <a:r>
              <a:rPr kumimoji="1" lang="en-US" altLang="ja-JP" sz="3600" dirty="0">
                <a:solidFill>
                  <a:srgbClr val="0070C0"/>
                </a:solidFill>
                <a:latin typeface="Century" panose="02040604050505020304" pitchFamily="18" charset="0"/>
              </a:rPr>
              <a:t>EDI TF </a:t>
            </a:r>
            <a:r>
              <a:rPr kumimoji="1" lang="ja-JP" altLang="en-US" sz="3600" dirty="0">
                <a:solidFill>
                  <a:srgbClr val="0070C0"/>
                </a:solidFill>
                <a:latin typeface="Century" panose="02040604050505020304" pitchFamily="18" charset="0"/>
              </a:rPr>
              <a:t>基本戦略（案）</a:t>
            </a: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389888" y="2157984"/>
            <a:ext cx="888796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kumimoji="1" lang="ja-JP" altLang="en-US" sz="3600" dirty="0">
                <a:latin typeface="Century" panose="02040604050505020304" pitchFamily="18" charset="0"/>
              </a:rPr>
              <a:t>国際標準を旗印に、業界横断</a:t>
            </a:r>
            <a:r>
              <a:rPr kumimoji="1" lang="en-US" altLang="ja-JP" sz="3600" dirty="0">
                <a:latin typeface="Century" panose="02040604050505020304" pitchFamily="18" charset="0"/>
              </a:rPr>
              <a:t>EDI</a:t>
            </a:r>
            <a:r>
              <a:rPr kumimoji="1" lang="ja-JP" altLang="en-US" sz="3600" dirty="0">
                <a:latin typeface="Century" panose="02040604050505020304" pitchFamily="18" charset="0"/>
              </a:rPr>
              <a:t>の展開と海外へのリーチ</a:t>
            </a:r>
            <a:endParaRPr kumimoji="1" lang="en-US" altLang="ja-JP" sz="3600" dirty="0">
              <a:latin typeface="Century" panose="020406040505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en-US" altLang="ja-JP" sz="3600" dirty="0">
              <a:latin typeface="Century" panose="020406040505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kumimoji="1" lang="ja-JP" altLang="en-US" sz="3600" dirty="0">
                <a:latin typeface="Century" panose="02040604050505020304" pitchFamily="18" charset="0"/>
              </a:rPr>
              <a:t>新技術を取り込む</a:t>
            </a:r>
            <a:r>
              <a:rPr kumimoji="1" lang="en-US" altLang="ja-JP" sz="3600" dirty="0">
                <a:latin typeface="Century" panose="02040604050505020304" pitchFamily="18" charset="0"/>
              </a:rPr>
              <a:t>SIPS</a:t>
            </a:r>
            <a:r>
              <a:rPr kumimoji="1" lang="ja-JP" altLang="en-US" sz="3600" dirty="0">
                <a:latin typeface="Century" panose="02040604050505020304" pitchFamily="18" charset="0"/>
              </a:rPr>
              <a:t>フレームワークの構築と展開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07EC7-8F52-4BD4-A501-8BE6733C5AF0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9887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955800" y="411697"/>
            <a:ext cx="797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600" dirty="0"/>
              <a:t>なぜ今、国際標準か？</a:t>
            </a:r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1249" y="1236448"/>
            <a:ext cx="3174341" cy="1600330"/>
          </a:xfrm>
          <a:prstGeom prst="rect">
            <a:avLst/>
          </a:prstGeom>
        </p:spPr>
      </p:pic>
      <p:sp>
        <p:nvSpPr>
          <p:cNvPr id="9" name="円/楕円 8"/>
          <p:cNvSpPr/>
          <p:nvPr/>
        </p:nvSpPr>
        <p:spPr>
          <a:xfrm>
            <a:off x="1595094" y="3878612"/>
            <a:ext cx="2406650" cy="232509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600" b="1" dirty="0"/>
              <a:t>国内</a:t>
            </a:r>
            <a:endParaRPr kumimoji="1" lang="en-US" altLang="ja-JP" sz="3600" b="1" dirty="0"/>
          </a:p>
          <a:p>
            <a:pPr algn="ctr"/>
            <a:r>
              <a:rPr kumimoji="1" lang="ja-JP" altLang="en-US" sz="3600" b="1" dirty="0"/>
              <a:t>統一</a:t>
            </a:r>
          </a:p>
        </p:txBody>
      </p:sp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0865" y="2298701"/>
            <a:ext cx="6279335" cy="41540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下矢印 10"/>
          <p:cNvSpPr/>
          <p:nvPr/>
        </p:nvSpPr>
        <p:spPr>
          <a:xfrm>
            <a:off x="2188819" y="3015198"/>
            <a:ext cx="1219200" cy="673100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右矢印 11"/>
          <p:cNvSpPr/>
          <p:nvPr/>
        </p:nvSpPr>
        <p:spPr>
          <a:xfrm>
            <a:off x="4385590" y="4661647"/>
            <a:ext cx="939445" cy="1075765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07EC7-8F52-4BD4-A501-8BE6733C5AF0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51297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小波 11"/>
          <p:cNvSpPr/>
          <p:nvPr/>
        </p:nvSpPr>
        <p:spPr>
          <a:xfrm>
            <a:off x="5783160" y="5261651"/>
            <a:ext cx="2547991" cy="945223"/>
          </a:xfrm>
          <a:prstGeom prst="doubleWave">
            <a:avLst/>
          </a:prstGeom>
          <a:solidFill>
            <a:srgbClr val="F7593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400" dirty="0">
              <a:solidFill>
                <a:schemeClr val="tx1"/>
              </a:solidFill>
            </a:endParaRPr>
          </a:p>
        </p:txBody>
      </p:sp>
      <p:sp>
        <p:nvSpPr>
          <p:cNvPr id="11" name="小波 10"/>
          <p:cNvSpPr/>
          <p:nvPr/>
        </p:nvSpPr>
        <p:spPr>
          <a:xfrm>
            <a:off x="5425673" y="5021493"/>
            <a:ext cx="2547991" cy="945223"/>
          </a:xfrm>
          <a:prstGeom prst="doubleWave">
            <a:avLst/>
          </a:prstGeom>
          <a:solidFill>
            <a:srgbClr val="F7593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400" dirty="0">
              <a:solidFill>
                <a:schemeClr val="tx1"/>
              </a:solidFill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C0F06-6F51-45F5-A288-6C6ADB76C166}" type="slidenum">
              <a:rPr kumimoji="1" lang="ja-JP" altLang="en-US" smtClean="0"/>
              <a:t>4</a:t>
            </a:fld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071664" y="323960"/>
            <a:ext cx="59946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3200" dirty="0">
                <a:latin typeface="Century" panose="02040604050505020304" pitchFamily="18" charset="0"/>
              </a:rPr>
              <a:t>業界（業務領域）固有要求に対応</a:t>
            </a:r>
          </a:p>
        </p:txBody>
      </p:sp>
      <p:sp>
        <p:nvSpPr>
          <p:cNvPr id="4" name="横巻き 3"/>
          <p:cNvSpPr/>
          <p:nvPr/>
        </p:nvSpPr>
        <p:spPr>
          <a:xfrm>
            <a:off x="4356243" y="1356188"/>
            <a:ext cx="3688422" cy="1304818"/>
          </a:xfrm>
          <a:prstGeom prst="horizont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chemeClr val="tx1"/>
                </a:solidFill>
              </a:rPr>
              <a:t>業界共通仕様</a:t>
            </a:r>
            <a:endParaRPr kumimoji="1" lang="en-US" altLang="ja-JP" sz="3200" dirty="0">
              <a:solidFill>
                <a:schemeClr val="tx1"/>
              </a:solidFill>
            </a:endParaRPr>
          </a:p>
          <a:p>
            <a:pPr algn="ctr"/>
            <a:r>
              <a:rPr lang="ja-JP" altLang="en-US" sz="3200" dirty="0">
                <a:solidFill>
                  <a:schemeClr val="tx1"/>
                </a:solidFill>
              </a:rPr>
              <a:t>（参照仕様）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10" name="小波 9"/>
          <p:cNvSpPr/>
          <p:nvPr/>
        </p:nvSpPr>
        <p:spPr>
          <a:xfrm>
            <a:off x="5068186" y="4751797"/>
            <a:ext cx="2547991" cy="945223"/>
          </a:xfrm>
          <a:prstGeom prst="doubleWave">
            <a:avLst/>
          </a:prstGeom>
          <a:solidFill>
            <a:srgbClr val="F7593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400" dirty="0">
              <a:solidFill>
                <a:schemeClr val="tx1"/>
              </a:solidFill>
            </a:endParaRPr>
          </a:p>
        </p:txBody>
      </p:sp>
      <p:sp>
        <p:nvSpPr>
          <p:cNvPr id="5" name="小波 4"/>
          <p:cNvSpPr/>
          <p:nvPr/>
        </p:nvSpPr>
        <p:spPr>
          <a:xfrm>
            <a:off x="4674740" y="4469258"/>
            <a:ext cx="2547991" cy="945223"/>
          </a:xfrm>
          <a:prstGeom prst="doubleWave">
            <a:avLst/>
          </a:prstGeom>
          <a:solidFill>
            <a:srgbClr val="F7593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400" dirty="0">
              <a:solidFill>
                <a:schemeClr val="tx1"/>
              </a:solidFill>
            </a:endParaRPr>
          </a:p>
        </p:txBody>
      </p:sp>
      <p:sp>
        <p:nvSpPr>
          <p:cNvPr id="6" name="小波 5"/>
          <p:cNvSpPr/>
          <p:nvPr/>
        </p:nvSpPr>
        <p:spPr>
          <a:xfrm>
            <a:off x="4281294" y="4171308"/>
            <a:ext cx="2547991" cy="945223"/>
          </a:xfrm>
          <a:prstGeom prst="doubleWave">
            <a:avLst/>
          </a:prstGeom>
          <a:solidFill>
            <a:srgbClr val="F75939">
              <a:alpha val="9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chemeClr val="tx1"/>
                </a:solidFill>
              </a:rPr>
              <a:t>業界固有仕様</a:t>
            </a:r>
            <a:endParaRPr kumimoji="1" lang="en-US" altLang="ja-JP" sz="2400" dirty="0">
              <a:solidFill>
                <a:schemeClr val="tx1"/>
              </a:solidFill>
            </a:endParaRPr>
          </a:p>
          <a:p>
            <a:pPr algn="ctr"/>
            <a:r>
              <a:rPr lang="ja-JP" altLang="en-US" sz="2400" dirty="0">
                <a:solidFill>
                  <a:schemeClr val="tx1"/>
                </a:solidFill>
              </a:rPr>
              <a:t>（実装仕様）</a:t>
            </a:r>
            <a:endParaRPr kumimoji="1" lang="ja-JP" altLang="en-US" sz="2400" dirty="0">
              <a:solidFill>
                <a:schemeClr val="tx1"/>
              </a:solidFill>
            </a:endParaRPr>
          </a:p>
        </p:txBody>
      </p:sp>
      <p:cxnSp>
        <p:nvCxnSpPr>
          <p:cNvPr id="14" name="直線矢印コネクタ 13"/>
          <p:cNvCxnSpPr/>
          <p:nvPr/>
        </p:nvCxnSpPr>
        <p:spPr>
          <a:xfrm flipH="1">
            <a:off x="4859676" y="2517169"/>
            <a:ext cx="565997" cy="16541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/>
          <p:cNvCxnSpPr/>
          <p:nvPr/>
        </p:nvCxnSpPr>
        <p:spPr>
          <a:xfrm>
            <a:off x="6513816" y="2506629"/>
            <a:ext cx="544530" cy="20968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矢印コネクタ 19"/>
          <p:cNvCxnSpPr/>
          <p:nvPr/>
        </p:nvCxnSpPr>
        <p:spPr>
          <a:xfrm>
            <a:off x="6858593" y="2516715"/>
            <a:ext cx="607690" cy="22808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矢印コネクタ 21"/>
          <p:cNvCxnSpPr/>
          <p:nvPr/>
        </p:nvCxnSpPr>
        <p:spPr>
          <a:xfrm>
            <a:off x="7222731" y="2517169"/>
            <a:ext cx="661928" cy="25993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矢印コネクタ 23"/>
          <p:cNvCxnSpPr/>
          <p:nvPr/>
        </p:nvCxnSpPr>
        <p:spPr>
          <a:xfrm>
            <a:off x="7616177" y="2506629"/>
            <a:ext cx="590683" cy="28359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フローチャート: 磁気ディスク 24"/>
          <p:cNvSpPr/>
          <p:nvPr/>
        </p:nvSpPr>
        <p:spPr>
          <a:xfrm>
            <a:off x="2027633" y="1456360"/>
            <a:ext cx="1366463" cy="3565133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国連</a:t>
            </a:r>
            <a:endParaRPr kumimoji="1" lang="en-US" altLang="ja-JP" dirty="0"/>
          </a:p>
          <a:p>
            <a:pPr algn="ctr"/>
            <a:r>
              <a:rPr lang="en-US" altLang="ja-JP" dirty="0"/>
              <a:t>CEFACT</a:t>
            </a:r>
          </a:p>
          <a:p>
            <a:pPr algn="ctr"/>
            <a:r>
              <a:rPr kumimoji="1" lang="ja-JP" altLang="en-US" dirty="0"/>
              <a:t>共通辞書</a:t>
            </a:r>
            <a:endParaRPr kumimoji="1" lang="en-US" altLang="ja-JP" dirty="0"/>
          </a:p>
          <a:p>
            <a:pPr algn="ctr"/>
            <a:r>
              <a:rPr lang="en-US" altLang="ja-JP" dirty="0"/>
              <a:t>( CCL )</a:t>
            </a:r>
            <a:endParaRPr kumimoji="1" lang="ja-JP" altLang="en-US" dirty="0"/>
          </a:p>
        </p:txBody>
      </p:sp>
      <p:sp>
        <p:nvSpPr>
          <p:cNvPr id="26" name="右矢印 25"/>
          <p:cNvSpPr/>
          <p:nvPr/>
        </p:nvSpPr>
        <p:spPr>
          <a:xfrm>
            <a:off x="3447437" y="2008597"/>
            <a:ext cx="833857" cy="19007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右矢印 26"/>
          <p:cNvSpPr/>
          <p:nvPr/>
        </p:nvSpPr>
        <p:spPr>
          <a:xfrm>
            <a:off x="3447436" y="4374221"/>
            <a:ext cx="833857" cy="19007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曲折矢印 27"/>
          <p:cNvSpPr/>
          <p:nvPr/>
        </p:nvSpPr>
        <p:spPr>
          <a:xfrm rot="16200000">
            <a:off x="3435420" y="4460266"/>
            <a:ext cx="733089" cy="2279810"/>
          </a:xfrm>
          <a:prstGeom prst="bentArrow">
            <a:avLst>
              <a:gd name="adj1" fmla="val 25000"/>
              <a:gd name="adj2" fmla="val 30907"/>
              <a:gd name="adj3" fmla="val 25000"/>
              <a:gd name="adj4" fmla="val 43750"/>
            </a:avLst>
          </a:prstGeom>
          <a:solidFill>
            <a:srgbClr val="F7593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4541178" y="3000054"/>
            <a:ext cx="34324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400" dirty="0"/>
              <a:t>業務領域ごとに設計</a:t>
            </a:r>
          </a:p>
        </p:txBody>
      </p:sp>
      <p:pic>
        <p:nvPicPr>
          <p:cNvPr id="30" name="図 2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7833" y="4179136"/>
            <a:ext cx="2066808" cy="2326852"/>
          </a:xfrm>
          <a:prstGeom prst="rect">
            <a:avLst/>
          </a:prstGeom>
        </p:spPr>
      </p:pic>
      <p:sp>
        <p:nvSpPr>
          <p:cNvPr id="31" name="右矢印 30"/>
          <p:cNvSpPr/>
          <p:nvPr/>
        </p:nvSpPr>
        <p:spPr>
          <a:xfrm>
            <a:off x="8531495" y="5021493"/>
            <a:ext cx="936355" cy="857060"/>
          </a:xfrm>
          <a:prstGeom prst="rightArrow">
            <a:avLst/>
          </a:prstGeom>
          <a:solidFill>
            <a:srgbClr val="F75939">
              <a:alpha val="29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solidFill>
                  <a:schemeClr val="tx1"/>
                </a:solidFill>
              </a:rPr>
              <a:t>実装</a:t>
            </a: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3525848" y="1691414"/>
            <a:ext cx="6986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準拠</a:t>
            </a: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3506563" y="4083489"/>
            <a:ext cx="6986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準拠</a:t>
            </a: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3248743" y="5450023"/>
            <a:ext cx="1351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追加要求</a:t>
            </a:r>
          </a:p>
        </p:txBody>
      </p:sp>
      <p:sp>
        <p:nvSpPr>
          <p:cNvPr id="7" name="円/楕円 6"/>
          <p:cNvSpPr/>
          <p:nvPr/>
        </p:nvSpPr>
        <p:spPr>
          <a:xfrm>
            <a:off x="9881616" y="1304611"/>
            <a:ext cx="1472184" cy="135639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円/楕円 7"/>
          <p:cNvSpPr/>
          <p:nvPr/>
        </p:nvSpPr>
        <p:spPr>
          <a:xfrm>
            <a:off x="10055352" y="1484738"/>
            <a:ext cx="1124712" cy="99614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円/楕円 8"/>
          <p:cNvSpPr/>
          <p:nvPr/>
        </p:nvSpPr>
        <p:spPr>
          <a:xfrm>
            <a:off x="10251948" y="1641192"/>
            <a:ext cx="731520" cy="68323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9291320" y="1146184"/>
            <a:ext cx="6908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b="1" dirty="0"/>
              <a:t>標準</a:t>
            </a: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10921492" y="969574"/>
            <a:ext cx="6908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b="1" dirty="0"/>
              <a:t>参照</a:t>
            </a:r>
            <a:endParaRPr kumimoji="1" lang="ja-JP" altLang="en-US" sz="1600" b="1" dirty="0"/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11180064" y="2518553"/>
            <a:ext cx="6908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b="1" dirty="0"/>
              <a:t>実装</a:t>
            </a:r>
            <a:endParaRPr kumimoji="1" lang="ja-JP" altLang="en-US" sz="1600" b="1" dirty="0"/>
          </a:p>
        </p:txBody>
      </p:sp>
      <p:cxnSp>
        <p:nvCxnSpPr>
          <p:cNvPr id="16" name="直線コネクタ 15"/>
          <p:cNvCxnSpPr>
            <a:stCxn id="13" idx="2"/>
          </p:cNvCxnSpPr>
          <p:nvPr/>
        </p:nvCxnSpPr>
        <p:spPr>
          <a:xfrm>
            <a:off x="9636760" y="1484738"/>
            <a:ext cx="345440" cy="15645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/>
          <p:cNvCxnSpPr>
            <a:stCxn id="35" idx="2"/>
          </p:cNvCxnSpPr>
          <p:nvPr/>
        </p:nvCxnSpPr>
        <p:spPr>
          <a:xfrm flipH="1">
            <a:off x="10718800" y="1308128"/>
            <a:ext cx="548132" cy="48003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/>
          <p:cNvCxnSpPr>
            <a:endCxn id="36" idx="1"/>
          </p:cNvCxnSpPr>
          <p:nvPr/>
        </p:nvCxnSpPr>
        <p:spPr>
          <a:xfrm>
            <a:off x="10840720" y="2324424"/>
            <a:ext cx="339344" cy="36340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03114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2705100" y="279400"/>
            <a:ext cx="7150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600" dirty="0"/>
              <a:t>スケジューリング・サプライチェーン</a:t>
            </a:r>
          </a:p>
        </p:txBody>
      </p:sp>
      <p:sp>
        <p:nvSpPr>
          <p:cNvPr id="3" name="角丸四角形 2"/>
          <p:cNvSpPr/>
          <p:nvPr/>
        </p:nvSpPr>
        <p:spPr>
          <a:xfrm>
            <a:off x="1193800" y="1524000"/>
            <a:ext cx="4724400" cy="1701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/>
              <a:t>欧州航空機製造業界</a:t>
            </a:r>
            <a:endParaRPr lang="en-US" altLang="ja-JP" sz="2800" dirty="0"/>
          </a:p>
          <a:p>
            <a:pPr algn="ctr"/>
            <a:r>
              <a:rPr kumimoji="1" lang="ja-JP" altLang="en-US" sz="2800" dirty="0"/>
              <a:t>のスケジューリングプロセス</a:t>
            </a:r>
          </a:p>
        </p:txBody>
      </p:sp>
      <p:sp>
        <p:nvSpPr>
          <p:cNvPr id="5" name="角丸四角形 4"/>
          <p:cNvSpPr/>
          <p:nvPr/>
        </p:nvSpPr>
        <p:spPr>
          <a:xfrm>
            <a:off x="6280150" y="1524000"/>
            <a:ext cx="4724400" cy="1701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/>
              <a:t>日本の自動車部品</a:t>
            </a:r>
            <a:r>
              <a:rPr kumimoji="1" lang="ja-JP" altLang="en-US" sz="2800" dirty="0"/>
              <a:t>製造業界</a:t>
            </a:r>
            <a:endParaRPr lang="en-US" altLang="ja-JP" sz="2800" dirty="0"/>
          </a:p>
          <a:p>
            <a:pPr algn="ctr"/>
            <a:r>
              <a:rPr kumimoji="1" lang="ja-JP" altLang="en-US" sz="2800" dirty="0"/>
              <a:t>のジャストインプロセス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552700" y="4533900"/>
            <a:ext cx="7073900" cy="120032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600" dirty="0"/>
              <a:t>スケジューリング・サプライチェーンの世界統合標準の策定開始</a:t>
            </a:r>
          </a:p>
        </p:txBody>
      </p:sp>
      <p:sp>
        <p:nvSpPr>
          <p:cNvPr id="6" name="下矢印 5"/>
          <p:cNvSpPr/>
          <p:nvPr/>
        </p:nvSpPr>
        <p:spPr>
          <a:xfrm>
            <a:off x="3556000" y="3388659"/>
            <a:ext cx="854635" cy="98611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下矢印 7"/>
          <p:cNvSpPr/>
          <p:nvPr/>
        </p:nvSpPr>
        <p:spPr>
          <a:xfrm>
            <a:off x="7509436" y="3388659"/>
            <a:ext cx="854635" cy="98611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07EC7-8F52-4BD4-A501-8BE6733C5AF0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76714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673352" y="438912"/>
            <a:ext cx="9171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600" dirty="0"/>
              <a:t>平成２８年度　経済産業省の</a:t>
            </a:r>
            <a:r>
              <a:rPr kumimoji="1" lang="en-US" altLang="ja-JP" sz="3600" dirty="0"/>
              <a:t>IT</a:t>
            </a:r>
            <a:r>
              <a:rPr kumimoji="1" lang="ja-JP" altLang="en-US" sz="3600" dirty="0"/>
              <a:t>関連施策</a:t>
            </a: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640080" y="1384757"/>
            <a:ext cx="11623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/>
              <a:t>イノベーションによる成長実現　</a:t>
            </a:r>
            <a:r>
              <a:rPr kumimoji="1" lang="ja-JP" altLang="en-US" sz="3200" dirty="0" err="1"/>
              <a:t>ー</a:t>
            </a:r>
            <a:r>
              <a:rPr kumimoji="1" lang="ja-JP" altLang="en-US" sz="3200" dirty="0"/>
              <a:t>未来投資による生産性革命</a:t>
            </a:r>
            <a:r>
              <a:rPr kumimoji="1" lang="ja-JP" altLang="en-US" sz="3200" dirty="0" err="1"/>
              <a:t>ー</a:t>
            </a:r>
            <a:endParaRPr kumimoji="1" lang="ja-JP" altLang="en-US" sz="32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188720" y="1969532"/>
            <a:ext cx="10140696" cy="406265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2400" dirty="0"/>
              <a:t>（１）</a:t>
            </a:r>
            <a:r>
              <a:rPr kumimoji="1" lang="en-US" altLang="ja-JP" sz="2400" dirty="0"/>
              <a:t>IT</a:t>
            </a:r>
            <a:r>
              <a:rPr kumimoji="1" lang="ja-JP" altLang="en-US" sz="2400" dirty="0"/>
              <a:t>による産業構造・経済社会の革新</a:t>
            </a:r>
            <a:endParaRPr kumimoji="1" lang="en-US" altLang="ja-JP" sz="2400" dirty="0"/>
          </a:p>
          <a:p>
            <a:pPr lvl="1"/>
            <a:r>
              <a:rPr lang="en-US" altLang="ja-JP" dirty="0"/>
              <a:t>AI</a:t>
            </a:r>
            <a:r>
              <a:rPr lang="ja-JP" altLang="en-US" dirty="0" err="1"/>
              <a:t>、</a:t>
            </a:r>
            <a:r>
              <a:rPr lang="ja-JP" altLang="en-US" dirty="0"/>
              <a:t>ビッグデータ、</a:t>
            </a:r>
            <a:r>
              <a:rPr lang="en-US" altLang="ja-JP" dirty="0"/>
              <a:t>IOT</a:t>
            </a:r>
            <a:r>
              <a:rPr lang="ja-JP" altLang="en-US" dirty="0"/>
              <a:t>などの新たな情報技術がもたらす大変革の先陣を切り、次世代の産業構造への転換を図る。また、マイナンバーの普及・民間活用を進める。</a:t>
            </a:r>
            <a:endParaRPr lang="en-US" altLang="ja-JP" dirty="0"/>
          </a:p>
          <a:p>
            <a:pPr lvl="1"/>
            <a:endParaRPr lang="en-US" altLang="ja-JP" dirty="0"/>
          </a:p>
          <a:p>
            <a:r>
              <a:rPr kumimoji="1" lang="ja-JP" altLang="en-US" sz="2400" dirty="0"/>
              <a:t>（２）イノベーションの担い手の強靭化</a:t>
            </a:r>
            <a:endParaRPr kumimoji="1" lang="en-US" altLang="ja-JP" sz="2400" dirty="0"/>
          </a:p>
          <a:p>
            <a:pPr lvl="1"/>
            <a:r>
              <a:rPr lang="ja-JP" altLang="en-US" dirty="0"/>
              <a:t>多層な主体（含む中小・地域中核企業）がイノベーションを起こす構造を作り出す</a:t>
            </a:r>
            <a:endParaRPr lang="en-US" altLang="ja-JP" dirty="0"/>
          </a:p>
          <a:p>
            <a:pPr lvl="1"/>
            <a:endParaRPr lang="en-US" altLang="ja-JP" dirty="0"/>
          </a:p>
          <a:p>
            <a:r>
              <a:rPr kumimoji="1" lang="ja-JP" altLang="en-US" sz="2400" dirty="0"/>
              <a:t>（３）未来への投資促進に向けた官民協働</a:t>
            </a:r>
            <a:endParaRPr kumimoji="1" lang="en-US" altLang="ja-JP" sz="2400" dirty="0"/>
          </a:p>
          <a:p>
            <a:pPr lvl="1"/>
            <a:r>
              <a:rPr lang="ja-JP" altLang="en-US" dirty="0"/>
              <a:t>次代のイノベーション創出に向けた設備・技術・人材への投資を促進する</a:t>
            </a:r>
            <a:endParaRPr lang="en-US" altLang="ja-JP" dirty="0"/>
          </a:p>
          <a:p>
            <a:pPr lvl="1"/>
            <a:endParaRPr lang="en-US" altLang="ja-JP" dirty="0"/>
          </a:p>
          <a:p>
            <a:r>
              <a:rPr kumimoji="1" lang="ja-JP" altLang="en-US" sz="2400" dirty="0"/>
              <a:t>（４）内なる国際化／</a:t>
            </a:r>
            <a:r>
              <a:rPr kumimoji="1" lang="en-US" altLang="ja-JP" sz="2400" dirty="0"/>
              <a:t>2020</a:t>
            </a:r>
            <a:r>
              <a:rPr kumimoji="1" lang="ja-JP" altLang="en-US" sz="2400" dirty="0"/>
              <a:t>年東京オリンピック・パラリンピック競技大会に向けて</a:t>
            </a:r>
            <a:endParaRPr kumimoji="1" lang="en-US" altLang="ja-JP" sz="2400" dirty="0"/>
          </a:p>
          <a:p>
            <a:pPr lvl="1"/>
            <a:r>
              <a:rPr lang="ja-JP" altLang="en-US" dirty="0"/>
              <a:t>我が国を事業環境・生活環境双方から世界向けに徹底的に開き、異文化受容性を高め、世界のヒト・モノ・カネ・情報が集まるイノベーション拠点とする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07EC7-8F52-4BD4-A501-8BE6733C5AF0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73644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正方形/長方形 15"/>
          <p:cNvSpPr/>
          <p:nvPr/>
        </p:nvSpPr>
        <p:spPr>
          <a:xfrm>
            <a:off x="8030509" y="862231"/>
            <a:ext cx="2223247" cy="532341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正方形/長方形 14"/>
          <p:cNvSpPr/>
          <p:nvPr/>
        </p:nvSpPr>
        <p:spPr>
          <a:xfrm>
            <a:off x="1219200" y="862231"/>
            <a:ext cx="2223247" cy="532341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2032000" y="94565"/>
            <a:ext cx="754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600" dirty="0">
                <a:latin typeface="Century" panose="02040604050505020304" pitchFamily="18" charset="0"/>
              </a:rPr>
              <a:t>SIPS</a:t>
            </a:r>
            <a:r>
              <a:rPr kumimoji="1" lang="ja-JP" altLang="en-US" sz="3600" dirty="0">
                <a:latin typeface="Century" panose="02040604050505020304" pitchFamily="18" charset="0"/>
              </a:rPr>
              <a:t>：</a:t>
            </a:r>
            <a:r>
              <a:rPr kumimoji="1" lang="ja-JP" altLang="en-US" sz="3600" dirty="0"/>
              <a:t>業務連携フレームワーク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4279900" y="1727200"/>
            <a:ext cx="3048000" cy="660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200" dirty="0"/>
              <a:t>決済</a:t>
            </a:r>
            <a:endParaRPr kumimoji="1" lang="ja-JP" altLang="en-US" sz="3200" dirty="0"/>
          </a:p>
        </p:txBody>
      </p:sp>
      <p:sp>
        <p:nvSpPr>
          <p:cNvPr id="5" name="正方形/長方形 4"/>
          <p:cNvSpPr/>
          <p:nvPr/>
        </p:nvSpPr>
        <p:spPr>
          <a:xfrm>
            <a:off x="4279900" y="3009900"/>
            <a:ext cx="3048000" cy="660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200" dirty="0"/>
              <a:t>商取引</a:t>
            </a:r>
            <a:endParaRPr kumimoji="1" lang="ja-JP" altLang="en-US" sz="3200" dirty="0"/>
          </a:p>
        </p:txBody>
      </p:sp>
      <p:sp>
        <p:nvSpPr>
          <p:cNvPr id="6" name="正方形/長方形 5"/>
          <p:cNvSpPr/>
          <p:nvPr/>
        </p:nvSpPr>
        <p:spPr>
          <a:xfrm>
            <a:off x="4279900" y="4076700"/>
            <a:ext cx="3048000" cy="660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b="1" dirty="0"/>
              <a:t>スケジューリング</a:t>
            </a:r>
            <a:endParaRPr kumimoji="1" lang="ja-JP" altLang="en-US" sz="2800" b="1" dirty="0"/>
          </a:p>
        </p:txBody>
      </p:sp>
      <p:sp>
        <p:nvSpPr>
          <p:cNvPr id="7" name="正方形/長方形 6"/>
          <p:cNvSpPr/>
          <p:nvPr/>
        </p:nvSpPr>
        <p:spPr>
          <a:xfrm>
            <a:off x="4279900" y="5289550"/>
            <a:ext cx="3048000" cy="660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200" dirty="0"/>
              <a:t>製造連携</a:t>
            </a:r>
            <a:endParaRPr kumimoji="1" lang="ja-JP" altLang="en-US" sz="3200" dirty="0"/>
          </a:p>
        </p:txBody>
      </p:sp>
      <p:sp>
        <p:nvSpPr>
          <p:cNvPr id="3" name="角丸四角形 2"/>
          <p:cNvSpPr/>
          <p:nvPr/>
        </p:nvSpPr>
        <p:spPr>
          <a:xfrm>
            <a:off x="1381312" y="2794000"/>
            <a:ext cx="1841500" cy="8763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</a:rPr>
              <a:t>見積管理</a:t>
            </a:r>
            <a:endParaRPr lang="en-US" altLang="ja-JP" dirty="0">
              <a:solidFill>
                <a:schemeClr val="tx1"/>
              </a:solidFill>
            </a:endParaRPr>
          </a:p>
          <a:p>
            <a:pPr algn="ctr"/>
            <a:r>
              <a:rPr lang="ja-JP" altLang="en-US" dirty="0">
                <a:solidFill>
                  <a:schemeClr val="tx1"/>
                </a:solidFill>
              </a:rPr>
              <a:t>販売管理</a:t>
            </a:r>
            <a:endParaRPr kumimoji="1" lang="en-US" altLang="ja-JP" dirty="0">
              <a:solidFill>
                <a:schemeClr val="tx1"/>
              </a:solidFill>
            </a:endParaRPr>
          </a:p>
          <a:p>
            <a:pPr algn="ctr"/>
            <a:r>
              <a:rPr lang="ja-JP" altLang="en-US" dirty="0">
                <a:solidFill>
                  <a:schemeClr val="tx1"/>
                </a:solidFill>
              </a:rPr>
              <a:t>請求管理</a:t>
            </a:r>
            <a:endParaRPr lang="en-US" altLang="ja-JP" dirty="0">
              <a:solidFill>
                <a:schemeClr val="tx1"/>
              </a:solidFill>
            </a:endParaRPr>
          </a:p>
        </p:txBody>
      </p:sp>
      <p:sp>
        <p:nvSpPr>
          <p:cNvPr id="8" name="角丸四角形 7"/>
          <p:cNvSpPr/>
          <p:nvPr/>
        </p:nvSpPr>
        <p:spPr>
          <a:xfrm>
            <a:off x="1381312" y="5073650"/>
            <a:ext cx="1841500" cy="8763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</a:rPr>
              <a:t>製造設備</a:t>
            </a:r>
            <a:endParaRPr lang="en-US" altLang="ja-JP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制御</a:t>
            </a:r>
            <a:endParaRPr kumimoji="1" lang="en-US" altLang="ja-JP" dirty="0">
              <a:solidFill>
                <a:schemeClr val="tx1"/>
              </a:solidFill>
            </a:endParaRPr>
          </a:p>
        </p:txBody>
      </p:sp>
      <p:sp>
        <p:nvSpPr>
          <p:cNvPr id="9" name="角丸四角形 8"/>
          <p:cNvSpPr/>
          <p:nvPr/>
        </p:nvSpPr>
        <p:spPr>
          <a:xfrm>
            <a:off x="1381312" y="3968750"/>
            <a:ext cx="1841500" cy="8763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</a:rPr>
              <a:t>設計管理</a:t>
            </a:r>
            <a:endParaRPr kumimoji="1" lang="en-US" altLang="ja-JP" dirty="0">
              <a:solidFill>
                <a:schemeClr val="tx1"/>
              </a:solidFill>
            </a:endParaRPr>
          </a:p>
          <a:p>
            <a:pPr algn="ctr"/>
            <a:r>
              <a:rPr lang="ja-JP" altLang="en-US" dirty="0">
                <a:solidFill>
                  <a:schemeClr val="tx1"/>
                </a:solidFill>
              </a:rPr>
              <a:t>生産管理</a:t>
            </a:r>
            <a:endParaRPr lang="en-US" altLang="ja-JP" dirty="0">
              <a:solidFill>
                <a:schemeClr val="tx1"/>
              </a:solidFill>
            </a:endParaRPr>
          </a:p>
          <a:p>
            <a:pPr algn="ctr"/>
            <a:r>
              <a:rPr lang="ja-JP" altLang="en-US" dirty="0">
                <a:solidFill>
                  <a:schemeClr val="tx1"/>
                </a:solidFill>
              </a:rPr>
              <a:t>品質管理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1381312" y="1619250"/>
            <a:ext cx="1841500" cy="8763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原価管理</a:t>
            </a:r>
            <a:endParaRPr kumimoji="1" lang="en-US" altLang="ja-JP" dirty="0">
              <a:solidFill>
                <a:schemeClr val="tx1"/>
              </a:solidFill>
            </a:endParaRPr>
          </a:p>
          <a:p>
            <a:pPr algn="ctr"/>
            <a:r>
              <a:rPr lang="ja-JP" altLang="en-US" dirty="0">
                <a:solidFill>
                  <a:schemeClr val="tx1"/>
                </a:solidFill>
              </a:rPr>
              <a:t>予算管理</a:t>
            </a:r>
            <a:endParaRPr lang="en-US" altLang="ja-JP" dirty="0">
              <a:solidFill>
                <a:schemeClr val="tx1"/>
              </a:solidFill>
            </a:endParaRPr>
          </a:p>
          <a:p>
            <a:pPr algn="ctr"/>
            <a:r>
              <a:rPr lang="ja-JP" altLang="en-US" dirty="0">
                <a:solidFill>
                  <a:schemeClr val="tx1"/>
                </a:solidFill>
              </a:rPr>
              <a:t>会計管理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1" name="角丸四角形 10"/>
          <p:cNvSpPr/>
          <p:nvPr/>
        </p:nvSpPr>
        <p:spPr>
          <a:xfrm>
            <a:off x="8221383" y="2794000"/>
            <a:ext cx="1841500" cy="8763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</a:rPr>
              <a:t>引合管理</a:t>
            </a:r>
            <a:endParaRPr lang="en-US" altLang="ja-JP" dirty="0">
              <a:solidFill>
                <a:schemeClr val="tx1"/>
              </a:solidFill>
            </a:endParaRPr>
          </a:p>
          <a:p>
            <a:pPr algn="ctr"/>
            <a:r>
              <a:rPr lang="ja-JP" altLang="en-US" dirty="0">
                <a:solidFill>
                  <a:schemeClr val="tx1"/>
                </a:solidFill>
              </a:rPr>
              <a:t>購買管理</a:t>
            </a:r>
            <a:endParaRPr kumimoji="1" lang="en-US" altLang="ja-JP" dirty="0">
              <a:solidFill>
                <a:schemeClr val="tx1"/>
              </a:solidFill>
            </a:endParaRPr>
          </a:p>
          <a:p>
            <a:pPr algn="ctr"/>
            <a:r>
              <a:rPr lang="ja-JP" altLang="en-US" dirty="0">
                <a:solidFill>
                  <a:schemeClr val="tx1"/>
                </a:solidFill>
              </a:rPr>
              <a:t>支払管理</a:t>
            </a:r>
            <a:endParaRPr lang="en-US" altLang="ja-JP" dirty="0">
              <a:solidFill>
                <a:schemeClr val="tx1"/>
              </a:solidFill>
            </a:endParaRPr>
          </a:p>
        </p:txBody>
      </p:sp>
      <p:sp>
        <p:nvSpPr>
          <p:cNvPr id="12" name="角丸四角形 11"/>
          <p:cNvSpPr/>
          <p:nvPr/>
        </p:nvSpPr>
        <p:spPr>
          <a:xfrm>
            <a:off x="8221383" y="5073650"/>
            <a:ext cx="1841500" cy="8763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</a:rPr>
              <a:t>製造設備</a:t>
            </a:r>
            <a:endParaRPr lang="en-US" altLang="ja-JP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制御</a:t>
            </a:r>
            <a:endParaRPr kumimoji="1" lang="en-US" altLang="ja-JP" dirty="0">
              <a:solidFill>
                <a:schemeClr val="tx1"/>
              </a:solidFill>
            </a:endParaRPr>
          </a:p>
        </p:txBody>
      </p:sp>
      <p:sp>
        <p:nvSpPr>
          <p:cNvPr id="13" name="角丸四角形 12"/>
          <p:cNvSpPr/>
          <p:nvPr/>
        </p:nvSpPr>
        <p:spPr>
          <a:xfrm>
            <a:off x="8221383" y="3968750"/>
            <a:ext cx="1841500" cy="8763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</a:rPr>
              <a:t>設計管理</a:t>
            </a:r>
            <a:endParaRPr kumimoji="1" lang="en-US" altLang="ja-JP" dirty="0">
              <a:solidFill>
                <a:schemeClr val="tx1"/>
              </a:solidFill>
            </a:endParaRPr>
          </a:p>
          <a:p>
            <a:pPr algn="ctr"/>
            <a:r>
              <a:rPr lang="ja-JP" altLang="en-US" dirty="0">
                <a:solidFill>
                  <a:schemeClr val="tx1"/>
                </a:solidFill>
              </a:rPr>
              <a:t>工程管理</a:t>
            </a:r>
            <a:endParaRPr lang="en-US" altLang="ja-JP" dirty="0">
              <a:solidFill>
                <a:schemeClr val="tx1"/>
              </a:solidFill>
            </a:endParaRPr>
          </a:p>
          <a:p>
            <a:pPr algn="ctr"/>
            <a:r>
              <a:rPr lang="ja-JP" altLang="en-US" dirty="0">
                <a:solidFill>
                  <a:schemeClr val="tx1"/>
                </a:solidFill>
              </a:rPr>
              <a:t>品質管理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4" name="角丸四角形 13"/>
          <p:cNvSpPr/>
          <p:nvPr/>
        </p:nvSpPr>
        <p:spPr>
          <a:xfrm>
            <a:off x="8221383" y="1619250"/>
            <a:ext cx="1841500" cy="8763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原価管理</a:t>
            </a:r>
            <a:endParaRPr kumimoji="1" lang="en-US" altLang="ja-JP" dirty="0">
              <a:solidFill>
                <a:schemeClr val="tx1"/>
              </a:solidFill>
            </a:endParaRPr>
          </a:p>
          <a:p>
            <a:pPr algn="ctr"/>
            <a:r>
              <a:rPr lang="ja-JP" altLang="en-US" dirty="0">
                <a:solidFill>
                  <a:schemeClr val="tx1"/>
                </a:solidFill>
              </a:rPr>
              <a:t>予算管理</a:t>
            </a:r>
            <a:endParaRPr lang="en-US" altLang="ja-JP" dirty="0">
              <a:solidFill>
                <a:schemeClr val="tx1"/>
              </a:solidFill>
            </a:endParaRPr>
          </a:p>
          <a:p>
            <a:pPr algn="ctr"/>
            <a:r>
              <a:rPr lang="ja-JP" altLang="en-US" dirty="0">
                <a:solidFill>
                  <a:schemeClr val="tx1"/>
                </a:solidFill>
              </a:rPr>
              <a:t>会計管理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1465356" y="988733"/>
            <a:ext cx="16734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/>
              <a:t>受注工場</a:t>
            </a: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8305426" y="956097"/>
            <a:ext cx="16734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b="1" dirty="0"/>
              <a:t>発注</a:t>
            </a:r>
            <a:r>
              <a:rPr kumimoji="1" lang="ja-JP" altLang="en-US" sz="2400" b="1" dirty="0"/>
              <a:t>工場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4279900" y="1379550"/>
            <a:ext cx="3048000" cy="263468"/>
          </a:xfrm>
          <a:prstGeom prst="rect">
            <a:avLst/>
          </a:prstGeom>
          <a:solidFill>
            <a:srgbClr val="FF0000">
              <a:alpha val="1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金融機関</a:t>
            </a:r>
          </a:p>
        </p:txBody>
      </p:sp>
      <p:sp>
        <p:nvSpPr>
          <p:cNvPr id="20" name="正方形/長方形 19"/>
          <p:cNvSpPr/>
          <p:nvPr/>
        </p:nvSpPr>
        <p:spPr>
          <a:xfrm>
            <a:off x="4279900" y="4797466"/>
            <a:ext cx="3048000" cy="263468"/>
          </a:xfrm>
          <a:prstGeom prst="rect">
            <a:avLst/>
          </a:prstGeom>
          <a:solidFill>
            <a:srgbClr val="FF0000">
              <a:alpha val="1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</a:rPr>
              <a:t>ロジスティックス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4296896" y="2686066"/>
            <a:ext cx="3048000" cy="263468"/>
          </a:xfrm>
          <a:prstGeom prst="rect">
            <a:avLst/>
          </a:prstGeom>
          <a:solidFill>
            <a:srgbClr val="FF0000">
              <a:alpha val="1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</a:rPr>
              <a:t>商社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2" name="右矢印 21"/>
          <p:cNvSpPr/>
          <p:nvPr/>
        </p:nvSpPr>
        <p:spPr>
          <a:xfrm>
            <a:off x="7344896" y="1836388"/>
            <a:ext cx="685613" cy="49604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右矢印 22"/>
          <p:cNvSpPr/>
          <p:nvPr/>
        </p:nvSpPr>
        <p:spPr>
          <a:xfrm>
            <a:off x="7344896" y="3107034"/>
            <a:ext cx="685613" cy="49604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右矢印 23"/>
          <p:cNvSpPr/>
          <p:nvPr/>
        </p:nvSpPr>
        <p:spPr>
          <a:xfrm>
            <a:off x="7327900" y="4168417"/>
            <a:ext cx="685613" cy="49604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右矢印 24"/>
          <p:cNvSpPr/>
          <p:nvPr/>
        </p:nvSpPr>
        <p:spPr>
          <a:xfrm>
            <a:off x="7306889" y="5371726"/>
            <a:ext cx="685613" cy="49604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左矢印 25"/>
          <p:cNvSpPr/>
          <p:nvPr/>
        </p:nvSpPr>
        <p:spPr>
          <a:xfrm>
            <a:off x="3483255" y="1804911"/>
            <a:ext cx="778529" cy="558999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左矢印 26"/>
          <p:cNvSpPr/>
          <p:nvPr/>
        </p:nvSpPr>
        <p:spPr>
          <a:xfrm>
            <a:off x="3492873" y="2995384"/>
            <a:ext cx="778529" cy="558999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左矢印 27"/>
          <p:cNvSpPr/>
          <p:nvPr/>
        </p:nvSpPr>
        <p:spPr>
          <a:xfrm>
            <a:off x="3469247" y="4081602"/>
            <a:ext cx="778529" cy="558999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左矢印 28"/>
          <p:cNvSpPr/>
          <p:nvPr/>
        </p:nvSpPr>
        <p:spPr>
          <a:xfrm>
            <a:off x="3471909" y="5285570"/>
            <a:ext cx="778529" cy="558999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下矢印 29"/>
          <p:cNvSpPr/>
          <p:nvPr/>
        </p:nvSpPr>
        <p:spPr>
          <a:xfrm>
            <a:off x="4840941" y="3670300"/>
            <a:ext cx="244288" cy="322282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下矢印 30"/>
          <p:cNvSpPr/>
          <p:nvPr/>
        </p:nvSpPr>
        <p:spPr>
          <a:xfrm>
            <a:off x="4813907" y="4985612"/>
            <a:ext cx="244288" cy="322282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上矢印 31"/>
          <p:cNvSpPr/>
          <p:nvPr/>
        </p:nvSpPr>
        <p:spPr>
          <a:xfrm>
            <a:off x="5614334" y="2363784"/>
            <a:ext cx="206562" cy="322282"/>
          </a:xfrm>
          <a:prstGeom prst="up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上矢印 32"/>
          <p:cNvSpPr/>
          <p:nvPr/>
        </p:nvSpPr>
        <p:spPr>
          <a:xfrm>
            <a:off x="6322358" y="3670446"/>
            <a:ext cx="311524" cy="430232"/>
          </a:xfrm>
          <a:prstGeom prst="up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上矢印 33"/>
          <p:cNvSpPr/>
          <p:nvPr/>
        </p:nvSpPr>
        <p:spPr>
          <a:xfrm>
            <a:off x="6380442" y="4944984"/>
            <a:ext cx="253440" cy="340585"/>
          </a:xfrm>
          <a:prstGeom prst="up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4323846" y="701427"/>
            <a:ext cx="2825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>
                <a:solidFill>
                  <a:srgbClr val="FF0000"/>
                </a:solidFill>
              </a:rPr>
              <a:t>イノベーションへの取組み</a:t>
            </a:r>
          </a:p>
        </p:txBody>
      </p:sp>
      <p:sp>
        <p:nvSpPr>
          <p:cNvPr id="36" name="スライド番号プレースホルダー 3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07EC7-8F52-4BD4-A501-8BE6733C5AF0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22551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989814" y="141403"/>
            <a:ext cx="103694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200" dirty="0"/>
              <a:t>2016</a:t>
            </a:r>
            <a:r>
              <a:rPr kumimoji="1" lang="ja-JP" altLang="en-US" sz="3200" dirty="0"/>
              <a:t>年度　国際／業界横断</a:t>
            </a:r>
            <a:r>
              <a:rPr kumimoji="1" lang="en-US" altLang="ja-JP" sz="3200" dirty="0"/>
              <a:t>EDI</a:t>
            </a:r>
            <a:r>
              <a:rPr kumimoji="1" lang="ja-JP" altLang="en-US" sz="3200" dirty="0"/>
              <a:t>タスクフォース　活動テーマ</a:t>
            </a: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385739" y="1074654"/>
            <a:ext cx="9577633" cy="532453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ja-JP" sz="2000" dirty="0"/>
              <a:t>（１）</a:t>
            </a:r>
            <a:r>
              <a:rPr lang="en-US" altLang="ja-JP" sz="2000" dirty="0"/>
              <a:t>SIPS</a:t>
            </a:r>
            <a:r>
              <a:rPr lang="ja-JP" altLang="ja-JP" sz="2000" dirty="0"/>
              <a:t>業界横断</a:t>
            </a:r>
            <a:r>
              <a:rPr lang="en-US" altLang="ja-JP" sz="2000" dirty="0"/>
              <a:t>EDI</a:t>
            </a:r>
            <a:r>
              <a:rPr lang="ja-JP" altLang="ja-JP" sz="2000" dirty="0"/>
              <a:t>仕様の国際標準化推進</a:t>
            </a:r>
          </a:p>
          <a:p>
            <a:r>
              <a:rPr lang="en-US" altLang="ja-JP" sz="2000" dirty="0"/>
              <a:t>	</a:t>
            </a:r>
            <a:r>
              <a:rPr lang="ja-JP" altLang="ja-JP" sz="2000" dirty="0"/>
              <a:t>・</a:t>
            </a:r>
            <a:r>
              <a:rPr lang="en-US" altLang="ja-JP" sz="2000" dirty="0"/>
              <a:t>SIPS</a:t>
            </a:r>
            <a:r>
              <a:rPr lang="ja-JP" altLang="ja-JP" sz="2000" dirty="0"/>
              <a:t>業界横断データ辞書フレームワークの国際展開を図る。</a:t>
            </a:r>
          </a:p>
          <a:p>
            <a:r>
              <a:rPr lang="en-US" altLang="ja-JP" sz="2000" dirty="0"/>
              <a:t>	</a:t>
            </a:r>
            <a:r>
              <a:rPr lang="ja-JP" altLang="ja-JP" sz="2000" dirty="0"/>
              <a:t>・</a:t>
            </a:r>
            <a:r>
              <a:rPr lang="en-US" altLang="ja-JP" sz="2000" dirty="0"/>
              <a:t>JIT</a:t>
            </a:r>
            <a:r>
              <a:rPr lang="ja-JP" altLang="ja-JP" sz="2000" dirty="0"/>
              <a:t>製造プロセスの国連</a:t>
            </a:r>
            <a:r>
              <a:rPr lang="en-US" altLang="ja-JP" sz="2000" dirty="0"/>
              <a:t>CEFACT</a:t>
            </a:r>
            <a:r>
              <a:rPr lang="ja-JP" altLang="ja-JP" sz="2000" dirty="0"/>
              <a:t>標準化を推進する。</a:t>
            </a:r>
          </a:p>
          <a:p>
            <a:r>
              <a:rPr lang="ja-JP" altLang="ja-JP" sz="2000" dirty="0"/>
              <a:t>（２）</a:t>
            </a:r>
            <a:r>
              <a:rPr lang="en-US" altLang="ja-JP" sz="2000" dirty="0"/>
              <a:t>SIPS</a:t>
            </a:r>
            <a:r>
              <a:rPr lang="ja-JP" altLang="ja-JP" sz="2000" dirty="0"/>
              <a:t>業界横断</a:t>
            </a:r>
            <a:r>
              <a:rPr lang="en-US" altLang="ja-JP" sz="2000" dirty="0"/>
              <a:t>EDI</a:t>
            </a:r>
            <a:r>
              <a:rPr lang="ja-JP" altLang="ja-JP" sz="2000" dirty="0"/>
              <a:t>仕様の国内業界への展開</a:t>
            </a:r>
          </a:p>
          <a:p>
            <a:r>
              <a:rPr lang="en-US" altLang="ja-JP" sz="2000" dirty="0"/>
              <a:t>	</a:t>
            </a:r>
            <a:r>
              <a:rPr lang="ja-JP" altLang="ja-JP" sz="2000" dirty="0"/>
              <a:t>・国内業界における業界横断</a:t>
            </a:r>
            <a:r>
              <a:rPr lang="en-US" altLang="ja-JP" sz="2000" dirty="0"/>
              <a:t>EDI</a:t>
            </a:r>
            <a:r>
              <a:rPr lang="ja-JP" altLang="ja-JP" sz="2000" dirty="0"/>
              <a:t>仕様採用を推進する。</a:t>
            </a:r>
          </a:p>
          <a:p>
            <a:r>
              <a:rPr lang="en-US" altLang="ja-JP" sz="2000" dirty="0"/>
              <a:t>		</a:t>
            </a:r>
            <a:r>
              <a:rPr lang="ja-JP" altLang="ja-JP" sz="2000" dirty="0"/>
              <a:t>（候補領域：農業機械、航空機部品、水業界、商工会議所等）</a:t>
            </a:r>
          </a:p>
          <a:p>
            <a:r>
              <a:rPr lang="ja-JP" altLang="ja-JP" sz="2000" dirty="0"/>
              <a:t>（３）</a:t>
            </a:r>
            <a:r>
              <a:rPr lang="en-US" altLang="ja-JP" sz="2000" dirty="0"/>
              <a:t> SIPS</a:t>
            </a:r>
            <a:r>
              <a:rPr lang="ja-JP" altLang="ja-JP" sz="2000" dirty="0"/>
              <a:t>業界横断</a:t>
            </a:r>
            <a:r>
              <a:rPr lang="en-US" altLang="ja-JP" sz="2000" dirty="0"/>
              <a:t>EDI</a:t>
            </a:r>
            <a:r>
              <a:rPr lang="ja-JP" altLang="ja-JP" sz="2000" dirty="0"/>
              <a:t>仕様の海外への展開</a:t>
            </a:r>
          </a:p>
          <a:p>
            <a:r>
              <a:rPr lang="en-US" altLang="ja-JP" sz="2000" dirty="0"/>
              <a:t>	</a:t>
            </a:r>
            <a:r>
              <a:rPr lang="ja-JP" altLang="ja-JP" sz="2000" dirty="0"/>
              <a:t>・海外における業界横断</a:t>
            </a:r>
            <a:r>
              <a:rPr lang="en-US" altLang="ja-JP" sz="2000" dirty="0"/>
              <a:t>EDI</a:t>
            </a:r>
            <a:r>
              <a:rPr lang="ja-JP" altLang="ja-JP" sz="2000" dirty="0"/>
              <a:t>仕様採用を推進する。</a:t>
            </a:r>
          </a:p>
          <a:p>
            <a:r>
              <a:rPr lang="en-US" altLang="ja-JP" sz="2000" dirty="0"/>
              <a:t>		</a:t>
            </a:r>
            <a:r>
              <a:rPr lang="ja-JP" altLang="ja-JP" sz="2000" dirty="0"/>
              <a:t>（候補地域：インドネシア、オランダ等）</a:t>
            </a:r>
          </a:p>
          <a:p>
            <a:r>
              <a:rPr lang="ja-JP" altLang="ja-JP" sz="2000" dirty="0"/>
              <a:t>（４）ものづくりにおける「ＩｏＴ」企業間連携の検討</a:t>
            </a:r>
          </a:p>
          <a:p>
            <a:r>
              <a:rPr lang="en-US" altLang="ja-JP" sz="2000" dirty="0"/>
              <a:t>	</a:t>
            </a:r>
            <a:r>
              <a:rPr lang="ja-JP" altLang="ja-JP" sz="2000" dirty="0"/>
              <a:t>・企業間連携における</a:t>
            </a:r>
            <a:r>
              <a:rPr lang="en-US" altLang="ja-JP" sz="2000" dirty="0"/>
              <a:t>JIT</a:t>
            </a:r>
            <a:r>
              <a:rPr lang="ja-JP" altLang="ja-JP" sz="2000" dirty="0"/>
              <a:t>製造プロセス方式とＭＥＳ情報の連携を検討する。</a:t>
            </a:r>
          </a:p>
          <a:p>
            <a:r>
              <a:rPr lang="ja-JP" altLang="ja-JP" sz="2000" dirty="0"/>
              <a:t>（５）業界横断データ辞書フレームワークの実装</a:t>
            </a:r>
          </a:p>
          <a:p>
            <a:r>
              <a:rPr lang="en-US" altLang="ja-JP" sz="2000" dirty="0"/>
              <a:t>	</a:t>
            </a:r>
            <a:r>
              <a:rPr lang="ja-JP" altLang="ja-JP" sz="2000" dirty="0"/>
              <a:t>・領域メッセージ辞書登録レジストリを整備する。</a:t>
            </a:r>
          </a:p>
          <a:p>
            <a:r>
              <a:rPr lang="en-US" altLang="ja-JP" sz="2000" dirty="0"/>
              <a:t>	</a:t>
            </a:r>
            <a:r>
              <a:rPr lang="ja-JP" altLang="ja-JP" sz="2000" dirty="0"/>
              <a:t>・コードリスト管理の仕組みを構築する。</a:t>
            </a:r>
          </a:p>
          <a:p>
            <a:r>
              <a:rPr lang="ja-JP" altLang="ja-JP" sz="2000" dirty="0"/>
              <a:t>（６）グローバルネットワーク相互運用性の展開</a:t>
            </a:r>
          </a:p>
          <a:p>
            <a:r>
              <a:rPr lang="en-US" altLang="ja-JP" sz="2000" dirty="0"/>
              <a:t>	</a:t>
            </a:r>
            <a:r>
              <a:rPr lang="ja-JP" altLang="ja-JP" sz="2000" dirty="0"/>
              <a:t>・クラウド間相互運用性実装の調査研究を行う。</a:t>
            </a:r>
          </a:p>
          <a:p>
            <a:r>
              <a:rPr lang="en-US" altLang="ja-JP" sz="2000" dirty="0"/>
              <a:t>	</a:t>
            </a:r>
            <a:r>
              <a:rPr lang="ja-JP" altLang="ja-JP" sz="2000" dirty="0"/>
              <a:t>・サイバーセキュリテイ環境の実装調査研究を行う。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07EC7-8F52-4BD4-A501-8BE6733C5AF0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26624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389</Words>
  <Application>Microsoft Office PowerPoint</Application>
  <PresentationFormat>ワイド画面</PresentationFormat>
  <Paragraphs>107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6" baseType="lpstr">
      <vt:lpstr>ＭＳ Ｐゴシック</vt:lpstr>
      <vt:lpstr>游ゴシック</vt:lpstr>
      <vt:lpstr>Arial</vt:lpstr>
      <vt:lpstr>Calibri</vt:lpstr>
      <vt:lpstr>Calibri Light</vt:lpstr>
      <vt:lpstr>Century</vt:lpstr>
      <vt:lpstr>Wingdings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菅又久直</dc:creator>
  <cp:lastModifiedBy>菅又久直</cp:lastModifiedBy>
  <cp:revision>9</cp:revision>
  <dcterms:created xsi:type="dcterms:W3CDTF">2016-02-29T04:20:36Z</dcterms:created>
  <dcterms:modified xsi:type="dcterms:W3CDTF">2016-07-01T05:40:24Z</dcterms:modified>
</cp:coreProperties>
</file>