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9" r:id="rId4"/>
    <p:sldId id="260" r:id="rId5"/>
    <p:sldId id="258" r:id="rId6"/>
    <p:sldId id="261" r:id="rId7"/>
    <p:sldId id="264" r:id="rId8"/>
    <p:sldId id="265" r:id="rId9"/>
    <p:sldId id="262" r:id="rId10"/>
    <p:sldId id="263" r:id="rId11"/>
    <p:sldId id="266" r:id="rId12"/>
    <p:sldId id="267" r:id="rId1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68" d="100"/>
          <a:sy n="68" d="100"/>
        </p:scale>
        <p:origin x="61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50D8CB-4B48-40D2-803D-1D2EA41C3F78}" type="datetimeFigureOut">
              <a:rPr kumimoji="1" lang="ja-JP" altLang="en-US" smtClean="0"/>
              <a:t>2016/7/1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E046FA-107B-499A-9E2B-EC1656B0890E}" type="slidenum">
              <a:rPr kumimoji="1" lang="ja-JP" altLang="en-US" smtClean="0"/>
              <a:t>‹#›</a:t>
            </a:fld>
            <a:endParaRPr kumimoji="1" lang="ja-JP" altLang="en-US"/>
          </a:p>
        </p:txBody>
      </p:sp>
    </p:spTree>
    <p:extLst>
      <p:ext uri="{BB962C8B-B14F-4D97-AF65-F5344CB8AC3E}">
        <p14:creationId xmlns:p14="http://schemas.microsoft.com/office/powerpoint/2010/main" val="575560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597314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748130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549644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912629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740737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719418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4247097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12051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916288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190471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ADCD13F-D42A-4BEF-AF9A-E16FCE6540D3}" type="datetimeFigureOut">
              <a:rPr kumimoji="1" lang="ja-JP" altLang="en-US" smtClean="0"/>
              <a:t>2016/7/1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98849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DCD13F-D42A-4BEF-AF9A-E16FCE6540D3}" type="datetimeFigureOut">
              <a:rPr kumimoji="1" lang="ja-JP" altLang="en-US" smtClean="0"/>
              <a:t>2016/7/1</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694400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009273" y="1048523"/>
            <a:ext cx="8157411" cy="2800767"/>
          </a:xfrm>
          <a:prstGeom prst="rect">
            <a:avLst/>
          </a:prstGeom>
          <a:noFill/>
        </p:spPr>
        <p:txBody>
          <a:bodyPr wrap="square" rtlCol="0">
            <a:spAutoFit/>
          </a:bodyPr>
          <a:lstStyle/>
          <a:p>
            <a:pPr algn="ctr"/>
            <a:r>
              <a:rPr kumimoji="1" lang="ja-JP" altLang="en-US" sz="4400" b="1" dirty="0">
                <a:latin typeface="Century" panose="02040604050505020304" pitchFamily="18" charset="0"/>
              </a:rPr>
              <a:t>製造業</a:t>
            </a:r>
            <a:endParaRPr kumimoji="1" lang="en-US" altLang="ja-JP" sz="4400" b="1" dirty="0">
              <a:latin typeface="Century" panose="02040604050505020304" pitchFamily="18" charset="0"/>
            </a:endParaRPr>
          </a:p>
          <a:p>
            <a:pPr algn="ctr"/>
            <a:r>
              <a:rPr kumimoji="1" lang="ja-JP" altLang="en-US" sz="4400" b="1" dirty="0">
                <a:latin typeface="Century" panose="02040604050505020304" pitchFamily="18" charset="0"/>
              </a:rPr>
              <a:t>スケジューリング</a:t>
            </a:r>
            <a:r>
              <a:rPr kumimoji="1" lang="en-US" altLang="ja-JP" sz="4400" b="1" dirty="0">
                <a:latin typeface="Century" panose="02040604050505020304" pitchFamily="18" charset="0"/>
              </a:rPr>
              <a:t>SCM</a:t>
            </a:r>
          </a:p>
          <a:p>
            <a:pPr algn="ctr"/>
            <a:endParaRPr lang="en-US" altLang="ja-JP" sz="4400" b="1" dirty="0">
              <a:latin typeface="Century" panose="02040604050505020304" pitchFamily="18" charset="0"/>
            </a:endParaRPr>
          </a:p>
          <a:p>
            <a:pPr algn="ctr"/>
            <a:r>
              <a:rPr kumimoji="1" lang="ja-JP" altLang="en-US" sz="4400" b="1" dirty="0">
                <a:latin typeface="Century" panose="02040604050505020304" pitchFamily="18" charset="0"/>
              </a:rPr>
              <a:t>国連</a:t>
            </a:r>
            <a:r>
              <a:rPr kumimoji="1" lang="en-US" altLang="ja-JP" sz="4400" b="1" dirty="0">
                <a:latin typeface="Century" panose="02040604050505020304" pitchFamily="18" charset="0"/>
              </a:rPr>
              <a:t>CEFACT</a:t>
            </a:r>
            <a:r>
              <a:rPr kumimoji="1" lang="ja-JP" altLang="en-US" sz="4400" b="1" dirty="0">
                <a:latin typeface="Century" panose="02040604050505020304" pitchFamily="18" charset="0"/>
              </a:rPr>
              <a:t>標準化の動向</a:t>
            </a:r>
          </a:p>
        </p:txBody>
      </p:sp>
      <p:sp>
        <p:nvSpPr>
          <p:cNvPr id="5" name="テキスト ボックス 4"/>
          <p:cNvSpPr txBox="1"/>
          <p:nvPr/>
        </p:nvSpPr>
        <p:spPr>
          <a:xfrm>
            <a:off x="2009273" y="5101390"/>
            <a:ext cx="8205537" cy="1384995"/>
          </a:xfrm>
          <a:prstGeom prst="rect">
            <a:avLst/>
          </a:prstGeom>
          <a:noFill/>
        </p:spPr>
        <p:txBody>
          <a:bodyPr wrap="square" rtlCol="0">
            <a:spAutoFit/>
          </a:bodyPr>
          <a:lstStyle/>
          <a:p>
            <a:pPr algn="ctr"/>
            <a:r>
              <a:rPr kumimoji="1" lang="ja-JP" altLang="en-US" sz="2800" dirty="0"/>
              <a:t>一般社団法人サプライチェーン情報基盤研究会</a:t>
            </a:r>
            <a:endParaRPr kumimoji="1" lang="en-US" altLang="ja-JP" sz="2800" dirty="0"/>
          </a:p>
          <a:p>
            <a:pPr algn="ctr"/>
            <a:r>
              <a:rPr lang="en-US" altLang="ja-JP" sz="2800" dirty="0"/>
              <a:t>SIPS</a:t>
            </a:r>
            <a:endParaRPr kumimoji="1" lang="en-US" altLang="ja-JP" sz="2800" dirty="0"/>
          </a:p>
          <a:p>
            <a:pPr algn="ctr"/>
            <a:r>
              <a:rPr lang="en-US" altLang="ja-JP" sz="2800" dirty="0"/>
              <a:t>2016</a:t>
            </a:r>
            <a:r>
              <a:rPr lang="ja-JP" altLang="en-US" sz="2800" dirty="0"/>
              <a:t>年</a:t>
            </a:r>
            <a:r>
              <a:rPr lang="en-US" altLang="ja-JP" sz="2800" dirty="0"/>
              <a:t>7</a:t>
            </a:r>
            <a:r>
              <a:rPr lang="ja-JP" altLang="en-US" sz="2800" dirty="0"/>
              <a:t>月</a:t>
            </a:r>
            <a:r>
              <a:rPr lang="en-US" altLang="ja-JP" sz="2800" dirty="0"/>
              <a:t>5</a:t>
            </a:r>
            <a:r>
              <a:rPr lang="ja-JP" altLang="en-US" sz="2800" dirty="0"/>
              <a:t>日</a:t>
            </a:r>
            <a:endParaRPr kumimoji="1" lang="ja-JP" altLang="en-US" sz="2800" dirty="0"/>
          </a:p>
        </p:txBody>
      </p:sp>
      <p:sp>
        <p:nvSpPr>
          <p:cNvPr id="2" name="テキスト ボックス 1"/>
          <p:cNvSpPr txBox="1"/>
          <p:nvPr/>
        </p:nvSpPr>
        <p:spPr>
          <a:xfrm>
            <a:off x="8754256" y="269822"/>
            <a:ext cx="2908092" cy="369332"/>
          </a:xfrm>
          <a:prstGeom prst="rect">
            <a:avLst/>
          </a:prstGeom>
          <a:noFill/>
          <a:ln>
            <a:solidFill>
              <a:schemeClr val="accent1"/>
            </a:solidFill>
          </a:ln>
        </p:spPr>
        <p:txBody>
          <a:bodyPr wrap="square" rtlCol="0">
            <a:spAutoFit/>
          </a:bodyPr>
          <a:lstStyle/>
          <a:p>
            <a:pPr algn="ctr"/>
            <a:r>
              <a:rPr kumimoji="1" lang="ja-JP" altLang="en-US" b="1" dirty="0"/>
              <a:t>業界横断</a:t>
            </a:r>
            <a:r>
              <a:rPr kumimoji="1" lang="en-US" altLang="ja-JP" b="1" dirty="0"/>
              <a:t>2016-1-05</a:t>
            </a:r>
            <a:endParaRPr kumimoji="1" lang="ja-JP" altLang="en-US" b="1" dirty="0"/>
          </a:p>
        </p:txBody>
      </p:sp>
      <p:sp>
        <p:nvSpPr>
          <p:cNvPr id="3" name="スライド番号プレースホルダー 2"/>
          <p:cNvSpPr>
            <a:spLocks noGrp="1"/>
          </p:cNvSpPr>
          <p:nvPr>
            <p:ph type="sldNum" sz="quarter" idx="12"/>
          </p:nvPr>
        </p:nvSpPr>
        <p:spPr/>
        <p:txBody>
          <a:bodyPr/>
          <a:lstStyle/>
          <a:p>
            <a:fld id="{486D276F-D09A-453E-95EA-CE460E6178DC}" type="slidenum">
              <a:rPr kumimoji="1" lang="ja-JP" altLang="en-US" smtClean="0"/>
              <a:t>1</a:t>
            </a:fld>
            <a:endParaRPr kumimoji="1" lang="ja-JP" altLang="en-US"/>
          </a:p>
        </p:txBody>
      </p:sp>
    </p:spTree>
    <p:extLst>
      <p:ext uri="{BB962C8B-B14F-4D97-AF65-F5344CB8AC3E}">
        <p14:creationId xmlns:p14="http://schemas.microsoft.com/office/powerpoint/2010/main" val="533738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p:nvPr/>
        </p:nvPicPr>
        <p:blipFill>
          <a:blip r:embed="rId2">
            <a:extLst>
              <a:ext uri="{28A0092B-C50C-407E-A947-70E740481C1C}">
                <a14:useLocalDpi xmlns:a14="http://schemas.microsoft.com/office/drawing/2010/main" val="0"/>
              </a:ext>
            </a:extLst>
          </a:blip>
          <a:srcRect/>
          <a:stretch>
            <a:fillRect/>
          </a:stretch>
        </p:blipFill>
        <p:spPr bwMode="auto">
          <a:xfrm>
            <a:off x="1363578" y="1074821"/>
            <a:ext cx="9111915" cy="4684295"/>
          </a:xfrm>
          <a:prstGeom prst="rect">
            <a:avLst/>
          </a:prstGeom>
          <a:noFill/>
          <a:ln>
            <a:noFill/>
          </a:ln>
        </p:spPr>
      </p:pic>
    </p:spTree>
    <p:extLst>
      <p:ext uri="{BB962C8B-B14F-4D97-AF65-F5344CB8AC3E}">
        <p14:creationId xmlns:p14="http://schemas.microsoft.com/office/powerpoint/2010/main" val="1049620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60400" y="2099211"/>
            <a:ext cx="3972560" cy="1903829"/>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89496" y="1605049"/>
            <a:ext cx="4219944" cy="369332"/>
          </a:xfrm>
          <a:prstGeom prst="rect">
            <a:avLst/>
          </a:prstGeom>
          <a:noFill/>
        </p:spPr>
        <p:txBody>
          <a:bodyPr wrap="square" rtlCol="0">
            <a:spAutoFit/>
          </a:bodyPr>
          <a:lstStyle/>
          <a:p>
            <a:r>
              <a:rPr lang="ja-JP" altLang="en-US" dirty="0"/>
              <a:t>英語名：</a:t>
            </a:r>
            <a:r>
              <a:rPr lang="en-US" altLang="ja-JP" dirty="0"/>
              <a:t>Logistics</a:t>
            </a:r>
            <a:r>
              <a:rPr kumimoji="1" lang="en-US" altLang="ja-JP" dirty="0"/>
              <a:t>_ Identification Tag </a:t>
            </a:r>
            <a:endParaRPr kumimoji="1" lang="ja-JP" altLang="en-US" dirty="0"/>
          </a:p>
        </p:txBody>
      </p:sp>
      <p:sp>
        <p:nvSpPr>
          <p:cNvPr id="6" name="テキスト ボックス 5"/>
          <p:cNvSpPr txBox="1"/>
          <p:nvPr/>
        </p:nvSpPr>
        <p:spPr>
          <a:xfrm>
            <a:off x="5852160" y="182880"/>
            <a:ext cx="3058160" cy="1015663"/>
          </a:xfrm>
          <a:prstGeom prst="rect">
            <a:avLst/>
          </a:prstGeom>
          <a:noFill/>
          <a:ln>
            <a:solidFill>
              <a:schemeClr val="accent1">
                <a:shade val="50000"/>
              </a:schemeClr>
            </a:solidFill>
          </a:ln>
        </p:spPr>
        <p:txBody>
          <a:bodyPr wrap="square" rtlCol="0">
            <a:spAutoFit/>
          </a:bodyPr>
          <a:lstStyle/>
          <a:p>
            <a:r>
              <a:rPr lang="ja-JP" altLang="en-US" sz="1200" dirty="0"/>
              <a:t>サイズ（</a:t>
            </a:r>
            <a:r>
              <a:rPr lang="en-US" altLang="ja-JP" sz="1200" dirty="0"/>
              <a:t>Size</a:t>
            </a:r>
            <a:r>
              <a:rPr lang="ja-JP" altLang="en-US" sz="1200" dirty="0"/>
              <a:t>）</a:t>
            </a:r>
            <a:endParaRPr lang="en-US" altLang="ja-JP" sz="1200" dirty="0"/>
          </a:p>
          <a:p>
            <a:r>
              <a:rPr kumimoji="1" lang="en-US" altLang="ja-JP" sz="1200" dirty="0"/>
              <a:t>01: 210mm x 297mm (A4)</a:t>
            </a:r>
          </a:p>
          <a:p>
            <a:r>
              <a:rPr lang="en-US" altLang="ja-JP" sz="1200" dirty="0"/>
              <a:t>02: 210mm x 99mm</a:t>
            </a:r>
          </a:p>
          <a:p>
            <a:r>
              <a:rPr kumimoji="1" lang="en-US" altLang="ja-JP" sz="1200" dirty="0"/>
              <a:t>03: 200mm x 85mm</a:t>
            </a:r>
          </a:p>
          <a:p>
            <a:r>
              <a:rPr lang="en-US" altLang="ja-JP" sz="1200" dirty="0"/>
              <a:t>04: 100mm x 200mm</a:t>
            </a:r>
            <a:endParaRPr kumimoji="1" lang="ja-JP" altLang="en-US" sz="1200" dirty="0"/>
          </a:p>
        </p:txBody>
      </p:sp>
      <p:cxnSp>
        <p:nvCxnSpPr>
          <p:cNvPr id="8" name="直線コネクタ 7"/>
          <p:cNvCxnSpPr/>
          <p:nvPr/>
        </p:nvCxnSpPr>
        <p:spPr>
          <a:xfrm flipV="1">
            <a:off x="5852160" y="426720"/>
            <a:ext cx="3058160" cy="1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H="1">
            <a:off x="4409440" y="1016000"/>
            <a:ext cx="1442720" cy="1042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a:blip r:embed="rId2"/>
          <a:stretch>
            <a:fillRect/>
          </a:stretch>
        </p:blipFill>
        <p:spPr>
          <a:xfrm>
            <a:off x="8717280" y="1975259"/>
            <a:ext cx="2819280" cy="1223344"/>
          </a:xfrm>
          <a:prstGeom prst="rect">
            <a:avLst/>
          </a:prstGeom>
        </p:spPr>
      </p:pic>
      <p:pic>
        <p:nvPicPr>
          <p:cNvPr id="12" name="図 11"/>
          <p:cNvPicPr>
            <a:picLocks noChangeAspect="1"/>
          </p:cNvPicPr>
          <p:nvPr/>
        </p:nvPicPr>
        <p:blipFill>
          <a:blip r:embed="rId3"/>
          <a:stretch>
            <a:fillRect/>
          </a:stretch>
        </p:blipFill>
        <p:spPr>
          <a:xfrm>
            <a:off x="8717280" y="3410117"/>
            <a:ext cx="2390960" cy="1130403"/>
          </a:xfrm>
          <a:prstGeom prst="rect">
            <a:avLst/>
          </a:prstGeom>
        </p:spPr>
      </p:pic>
      <p:sp>
        <p:nvSpPr>
          <p:cNvPr id="13" name="テキスト ボックス 12"/>
          <p:cNvSpPr txBox="1"/>
          <p:nvPr/>
        </p:nvSpPr>
        <p:spPr>
          <a:xfrm>
            <a:off x="8470840" y="1427557"/>
            <a:ext cx="3312160" cy="3139321"/>
          </a:xfrm>
          <a:prstGeom prst="rect">
            <a:avLst/>
          </a:prstGeom>
          <a:noFill/>
          <a:ln>
            <a:solidFill>
              <a:schemeClr val="accent1"/>
            </a:solidFill>
          </a:ln>
        </p:spPr>
        <p:txBody>
          <a:bodyPr wrap="square" rtlCol="0">
            <a:spAutoFit/>
          </a:bodyPr>
          <a:lstStyle/>
          <a:p>
            <a:r>
              <a:rPr lang="ja-JP" altLang="en-US" dirty="0"/>
              <a:t>現品票形式（</a:t>
            </a:r>
            <a:r>
              <a:rPr lang="en-US" altLang="ja-JP" dirty="0"/>
              <a:t>Type</a:t>
            </a:r>
            <a:r>
              <a:rPr lang="ja-JP" altLang="en-US" dirty="0"/>
              <a:t>）</a:t>
            </a:r>
            <a:endParaRPr kumimoji="1" lang="en-US" altLang="ja-JP" dirty="0"/>
          </a:p>
          <a:p>
            <a:r>
              <a:rPr lang="en-US" altLang="ja-JP" dirty="0"/>
              <a:t>01:</a:t>
            </a:r>
          </a:p>
          <a:p>
            <a:endParaRPr kumimoji="1" lang="en-US" altLang="ja-JP" dirty="0"/>
          </a:p>
          <a:p>
            <a:endParaRPr lang="en-US" altLang="ja-JP" dirty="0"/>
          </a:p>
          <a:p>
            <a:endParaRPr kumimoji="1" lang="en-US" altLang="ja-JP" dirty="0"/>
          </a:p>
          <a:p>
            <a:endParaRPr lang="en-US" altLang="ja-JP" dirty="0"/>
          </a:p>
          <a:p>
            <a:r>
              <a:rPr kumimoji="1" lang="en-US" altLang="ja-JP" dirty="0"/>
              <a:t>02:</a:t>
            </a:r>
          </a:p>
          <a:p>
            <a:endParaRPr lang="en-US" altLang="ja-JP" dirty="0"/>
          </a:p>
          <a:p>
            <a:endParaRPr kumimoji="1" lang="en-US" altLang="ja-JP" dirty="0"/>
          </a:p>
          <a:p>
            <a:endParaRPr kumimoji="1" lang="en-US" altLang="ja-JP" dirty="0"/>
          </a:p>
          <a:p>
            <a:endParaRPr kumimoji="1" lang="ja-JP" altLang="en-US" dirty="0"/>
          </a:p>
        </p:txBody>
      </p:sp>
      <p:cxnSp>
        <p:nvCxnSpPr>
          <p:cNvPr id="15" name="直線コネクタ 14"/>
          <p:cNvCxnSpPr/>
          <p:nvPr/>
        </p:nvCxnSpPr>
        <p:spPr>
          <a:xfrm>
            <a:off x="8470840" y="1735405"/>
            <a:ext cx="33121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H="1">
            <a:off x="4632960" y="1603306"/>
            <a:ext cx="3837880" cy="983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051560" y="2390022"/>
            <a:ext cx="2971800" cy="1200329"/>
          </a:xfrm>
          <a:prstGeom prst="rect">
            <a:avLst/>
          </a:prstGeom>
          <a:noFill/>
          <a:ln w="25400">
            <a:solidFill>
              <a:schemeClr val="accent1"/>
            </a:solidFill>
          </a:ln>
        </p:spPr>
        <p:txBody>
          <a:bodyPr wrap="square" rtlCol="0">
            <a:spAutoFit/>
          </a:bodyPr>
          <a:lstStyle/>
          <a:p>
            <a:r>
              <a:rPr lang="ja-JP" altLang="en-US" dirty="0"/>
              <a:t>タグラベル（</a:t>
            </a:r>
            <a:r>
              <a:rPr lang="en-US" altLang="ja-JP" dirty="0"/>
              <a:t>Tag</a:t>
            </a:r>
            <a:r>
              <a:rPr kumimoji="1" lang="en-US" altLang="ja-JP" dirty="0"/>
              <a:t>_ Label</a:t>
            </a:r>
            <a:r>
              <a:rPr kumimoji="1" lang="ja-JP" altLang="en-US" dirty="0"/>
              <a:t>）</a:t>
            </a:r>
            <a:endParaRPr kumimoji="1" lang="en-US" altLang="ja-JP" dirty="0"/>
          </a:p>
          <a:p>
            <a:endParaRPr lang="en-US" altLang="ja-JP" dirty="0"/>
          </a:p>
          <a:p>
            <a:endParaRPr kumimoji="1" lang="en-US" altLang="ja-JP" dirty="0"/>
          </a:p>
          <a:p>
            <a:endParaRPr kumimoji="1" lang="ja-JP" altLang="en-US" dirty="0"/>
          </a:p>
        </p:txBody>
      </p:sp>
      <p:pic>
        <p:nvPicPr>
          <p:cNvPr id="19" name="図 18"/>
          <p:cNvPicPr>
            <a:picLocks noChangeAspect="1"/>
          </p:cNvPicPr>
          <p:nvPr/>
        </p:nvPicPr>
        <p:blipFill>
          <a:blip r:embed="rId4"/>
          <a:stretch>
            <a:fillRect/>
          </a:stretch>
        </p:blipFill>
        <p:spPr>
          <a:xfrm>
            <a:off x="5274704" y="4996463"/>
            <a:ext cx="2941955" cy="350008"/>
          </a:xfrm>
          <a:prstGeom prst="rect">
            <a:avLst/>
          </a:prstGeom>
        </p:spPr>
      </p:pic>
      <p:pic>
        <p:nvPicPr>
          <p:cNvPr id="22" name="図 21"/>
          <p:cNvPicPr>
            <a:picLocks noChangeAspect="1"/>
          </p:cNvPicPr>
          <p:nvPr/>
        </p:nvPicPr>
        <p:blipFill>
          <a:blip r:embed="rId5"/>
          <a:stretch>
            <a:fillRect/>
          </a:stretch>
        </p:blipFill>
        <p:spPr>
          <a:xfrm>
            <a:off x="5299072" y="3611850"/>
            <a:ext cx="957264" cy="391190"/>
          </a:xfrm>
          <a:prstGeom prst="rect">
            <a:avLst/>
          </a:prstGeom>
        </p:spPr>
      </p:pic>
      <p:pic>
        <p:nvPicPr>
          <p:cNvPr id="23" name="図 22"/>
          <p:cNvPicPr>
            <a:picLocks noChangeAspect="1"/>
          </p:cNvPicPr>
          <p:nvPr/>
        </p:nvPicPr>
        <p:blipFill>
          <a:blip r:embed="rId6"/>
          <a:stretch>
            <a:fillRect/>
          </a:stretch>
        </p:blipFill>
        <p:spPr>
          <a:xfrm>
            <a:off x="5299072" y="4203588"/>
            <a:ext cx="1498313" cy="655512"/>
          </a:xfrm>
          <a:prstGeom prst="rect">
            <a:avLst/>
          </a:prstGeom>
        </p:spPr>
      </p:pic>
      <p:pic>
        <p:nvPicPr>
          <p:cNvPr id="24" name="図 23"/>
          <p:cNvPicPr>
            <a:picLocks noChangeAspect="1"/>
          </p:cNvPicPr>
          <p:nvPr/>
        </p:nvPicPr>
        <p:blipFill>
          <a:blip r:embed="rId7"/>
          <a:stretch>
            <a:fillRect/>
          </a:stretch>
        </p:blipFill>
        <p:spPr>
          <a:xfrm>
            <a:off x="7227870" y="5561198"/>
            <a:ext cx="979200" cy="984000"/>
          </a:xfrm>
          <a:prstGeom prst="rect">
            <a:avLst/>
          </a:prstGeom>
        </p:spPr>
      </p:pic>
      <p:pic>
        <p:nvPicPr>
          <p:cNvPr id="25" name="図 24"/>
          <p:cNvPicPr>
            <a:picLocks noChangeAspect="1"/>
          </p:cNvPicPr>
          <p:nvPr/>
        </p:nvPicPr>
        <p:blipFill>
          <a:blip r:embed="rId8"/>
          <a:stretch>
            <a:fillRect/>
          </a:stretch>
        </p:blipFill>
        <p:spPr>
          <a:xfrm>
            <a:off x="5299072" y="5621198"/>
            <a:ext cx="864000" cy="864000"/>
          </a:xfrm>
          <a:prstGeom prst="rect">
            <a:avLst/>
          </a:prstGeom>
        </p:spPr>
      </p:pic>
      <p:sp>
        <p:nvSpPr>
          <p:cNvPr id="26" name="テキスト ボックス 25"/>
          <p:cNvSpPr txBox="1"/>
          <p:nvPr/>
        </p:nvSpPr>
        <p:spPr>
          <a:xfrm>
            <a:off x="5204217" y="3051125"/>
            <a:ext cx="3082928" cy="3693319"/>
          </a:xfrm>
          <a:prstGeom prst="rect">
            <a:avLst/>
          </a:prstGeom>
          <a:noFill/>
          <a:ln>
            <a:solidFill>
              <a:schemeClr val="accent1"/>
            </a:solidFill>
          </a:ln>
        </p:spPr>
        <p:txBody>
          <a:bodyPr wrap="square" rtlCol="0">
            <a:spAutoFit/>
          </a:bodyPr>
          <a:lstStyle/>
          <a:p>
            <a:r>
              <a:rPr kumimoji="1" lang="ja-JP" altLang="en-US" dirty="0"/>
              <a:t>パターン（</a:t>
            </a:r>
            <a:r>
              <a:rPr kumimoji="1" lang="en-US" altLang="ja-JP" dirty="0"/>
              <a:t>Pattern</a:t>
            </a:r>
            <a:r>
              <a:rPr kumimoji="1" lang="ja-JP" altLang="en-US" dirty="0"/>
              <a:t>）</a:t>
            </a:r>
            <a:endParaRPr kumimoji="1" lang="en-US" altLang="ja-JP" dirty="0"/>
          </a:p>
          <a:p>
            <a:r>
              <a:rPr lang="en-US" altLang="ja-JP" dirty="0"/>
              <a:t>01:</a:t>
            </a:r>
          </a:p>
          <a:p>
            <a:endParaRPr kumimoji="1" lang="en-US" altLang="ja-JP" dirty="0"/>
          </a:p>
          <a:p>
            <a:r>
              <a:rPr lang="en-US" altLang="ja-JP" dirty="0"/>
              <a:t>02:</a:t>
            </a:r>
          </a:p>
          <a:p>
            <a:endParaRPr kumimoji="1" lang="en-US" altLang="ja-JP" dirty="0"/>
          </a:p>
          <a:p>
            <a:endParaRPr lang="en-US" altLang="ja-JP" dirty="0"/>
          </a:p>
          <a:p>
            <a:r>
              <a:rPr kumimoji="1" lang="en-US" altLang="ja-JP" dirty="0"/>
              <a:t>03:</a:t>
            </a:r>
          </a:p>
          <a:p>
            <a:endParaRPr lang="en-US" altLang="ja-JP" dirty="0"/>
          </a:p>
          <a:p>
            <a:r>
              <a:rPr kumimoji="1" lang="en-US" altLang="ja-JP" dirty="0"/>
              <a:t>04:                               05:</a:t>
            </a:r>
          </a:p>
          <a:p>
            <a:endParaRPr lang="en-US" altLang="ja-JP" dirty="0"/>
          </a:p>
          <a:p>
            <a:endParaRPr kumimoji="1" lang="en-US" altLang="ja-JP" dirty="0"/>
          </a:p>
          <a:p>
            <a:endParaRPr lang="en-US" altLang="ja-JP" dirty="0"/>
          </a:p>
          <a:p>
            <a:endParaRPr kumimoji="1" lang="ja-JP" altLang="en-US" dirty="0"/>
          </a:p>
        </p:txBody>
      </p:sp>
      <p:cxnSp>
        <p:nvCxnSpPr>
          <p:cNvPr id="28" name="直線コネクタ 27"/>
          <p:cNvCxnSpPr/>
          <p:nvPr/>
        </p:nvCxnSpPr>
        <p:spPr>
          <a:xfrm>
            <a:off x="5204217" y="3410117"/>
            <a:ext cx="3096503"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805120" y="4566878"/>
            <a:ext cx="3218240" cy="1477328"/>
          </a:xfrm>
          <a:prstGeom prst="rect">
            <a:avLst/>
          </a:prstGeom>
          <a:noFill/>
          <a:ln>
            <a:solidFill>
              <a:schemeClr val="accent1"/>
            </a:solidFill>
          </a:ln>
        </p:spPr>
        <p:txBody>
          <a:bodyPr wrap="square" rtlCol="0">
            <a:spAutoFit/>
          </a:bodyPr>
          <a:lstStyle/>
          <a:p>
            <a:r>
              <a:rPr kumimoji="1" lang="ja-JP" altLang="en-US" dirty="0"/>
              <a:t>内容種別（</a:t>
            </a:r>
            <a:r>
              <a:rPr kumimoji="1" lang="en-US" altLang="ja-JP" dirty="0"/>
              <a:t>Content Type</a:t>
            </a:r>
            <a:r>
              <a:rPr kumimoji="1" lang="ja-JP" altLang="en-US" dirty="0"/>
              <a:t>）</a:t>
            </a:r>
            <a:endParaRPr kumimoji="1" lang="en-US" altLang="ja-JP" dirty="0"/>
          </a:p>
          <a:p>
            <a:r>
              <a:rPr lang="en-US" altLang="ja-JP" dirty="0"/>
              <a:t>01: </a:t>
            </a:r>
            <a:r>
              <a:rPr lang="ja-JP" altLang="en-US" dirty="0"/>
              <a:t>文字列（</a:t>
            </a:r>
            <a:r>
              <a:rPr lang="en-US" altLang="ja-JP" dirty="0"/>
              <a:t>Text</a:t>
            </a:r>
            <a:r>
              <a:rPr lang="ja-JP" altLang="en-US" dirty="0"/>
              <a:t>）</a:t>
            </a:r>
            <a:endParaRPr lang="en-US" altLang="ja-JP" dirty="0"/>
          </a:p>
          <a:p>
            <a:r>
              <a:rPr kumimoji="1" lang="en-US" altLang="ja-JP" dirty="0"/>
              <a:t>02: </a:t>
            </a:r>
            <a:r>
              <a:rPr kumimoji="1" lang="ja-JP" altLang="en-US" dirty="0"/>
              <a:t>バーコード（</a:t>
            </a:r>
            <a:r>
              <a:rPr kumimoji="1" lang="en-US" altLang="ja-JP" dirty="0"/>
              <a:t>Bar Code</a:t>
            </a:r>
            <a:r>
              <a:rPr kumimoji="1" lang="ja-JP" altLang="en-US" dirty="0"/>
              <a:t>）</a:t>
            </a:r>
            <a:endParaRPr kumimoji="1" lang="en-US" altLang="ja-JP" dirty="0"/>
          </a:p>
          <a:p>
            <a:r>
              <a:rPr lang="en-US" altLang="ja-JP" dirty="0"/>
              <a:t>03: QR</a:t>
            </a:r>
            <a:r>
              <a:rPr lang="ja-JP" altLang="en-US" dirty="0"/>
              <a:t>コード（</a:t>
            </a:r>
            <a:r>
              <a:rPr lang="en-US" altLang="ja-JP" dirty="0"/>
              <a:t>QR Code</a:t>
            </a:r>
            <a:r>
              <a:rPr lang="ja-JP" altLang="en-US" dirty="0"/>
              <a:t>）</a:t>
            </a:r>
            <a:endParaRPr lang="en-US" altLang="ja-JP" dirty="0"/>
          </a:p>
          <a:p>
            <a:r>
              <a:rPr kumimoji="1" lang="en-US" altLang="ja-JP" dirty="0"/>
              <a:t>04: RFID</a:t>
            </a:r>
            <a:endParaRPr kumimoji="1" lang="ja-JP" altLang="en-US" dirty="0"/>
          </a:p>
        </p:txBody>
      </p:sp>
      <p:cxnSp>
        <p:nvCxnSpPr>
          <p:cNvPr id="32" name="直線コネクタ 31"/>
          <p:cNvCxnSpPr/>
          <p:nvPr/>
        </p:nvCxnSpPr>
        <p:spPr>
          <a:xfrm>
            <a:off x="805120" y="4859100"/>
            <a:ext cx="323748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H="1" flipV="1">
            <a:off x="2601942" y="3348815"/>
            <a:ext cx="459612" cy="1191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flipH="1" flipV="1">
            <a:off x="3642360" y="2771597"/>
            <a:ext cx="1561857" cy="4270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9276080" y="5171467"/>
            <a:ext cx="1832160" cy="1200329"/>
          </a:xfrm>
          <a:prstGeom prst="rect">
            <a:avLst/>
          </a:prstGeom>
          <a:noFill/>
          <a:ln>
            <a:solidFill>
              <a:schemeClr val="accent1"/>
            </a:solidFill>
          </a:ln>
        </p:spPr>
        <p:txBody>
          <a:bodyPr wrap="square" rtlCol="0">
            <a:spAutoFit/>
          </a:bodyPr>
          <a:lstStyle/>
          <a:p>
            <a:r>
              <a:rPr kumimoji="1" lang="en-US" altLang="ja-JP" dirty="0"/>
              <a:t>AIDC Contents</a:t>
            </a:r>
          </a:p>
          <a:p>
            <a:r>
              <a:rPr lang="en-US" altLang="ja-JP" dirty="0"/>
              <a:t>Identifier</a:t>
            </a:r>
          </a:p>
          <a:p>
            <a:r>
              <a:rPr kumimoji="1" lang="en-US" altLang="ja-JP" dirty="0"/>
              <a:t>Name</a:t>
            </a:r>
          </a:p>
          <a:p>
            <a:r>
              <a:rPr lang="en-US" altLang="ja-JP" dirty="0"/>
              <a:t>Text</a:t>
            </a:r>
            <a:endParaRPr kumimoji="1" lang="ja-JP" altLang="en-US" dirty="0"/>
          </a:p>
        </p:txBody>
      </p:sp>
      <p:cxnSp>
        <p:nvCxnSpPr>
          <p:cNvPr id="41" name="直線矢印コネクタ 40"/>
          <p:cNvCxnSpPr/>
          <p:nvPr/>
        </p:nvCxnSpPr>
        <p:spPr>
          <a:xfrm flipH="1">
            <a:off x="8056880" y="5561198"/>
            <a:ext cx="1219200" cy="8105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9276080" y="5445760"/>
            <a:ext cx="1832160" cy="10160"/>
          </a:xfrm>
          <a:prstGeom prst="line">
            <a:avLst/>
          </a:prstGeom>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294640" y="182880"/>
            <a:ext cx="4585704" cy="584775"/>
          </a:xfrm>
          <a:prstGeom prst="rect">
            <a:avLst/>
          </a:prstGeom>
          <a:solidFill>
            <a:schemeClr val="accent1">
              <a:lumMod val="40000"/>
              <a:lumOff val="60000"/>
            </a:schemeClr>
          </a:solidFill>
        </p:spPr>
        <p:txBody>
          <a:bodyPr wrap="square" rtlCol="0">
            <a:spAutoFit/>
          </a:bodyPr>
          <a:lstStyle/>
          <a:p>
            <a:r>
              <a:rPr kumimoji="1" lang="ja-JP" altLang="en-US" sz="3200" dirty="0"/>
              <a:t>現品票モデルイメージ</a:t>
            </a:r>
            <a:endParaRPr kumimoji="1" lang="en-US" altLang="ja-JP" sz="3200" dirty="0"/>
          </a:p>
        </p:txBody>
      </p:sp>
      <p:sp>
        <p:nvSpPr>
          <p:cNvPr id="46" name="テキスト ボックス 45"/>
          <p:cNvSpPr txBox="1"/>
          <p:nvPr/>
        </p:nvSpPr>
        <p:spPr>
          <a:xfrm>
            <a:off x="8724840" y="6414235"/>
            <a:ext cx="3322320" cy="276999"/>
          </a:xfrm>
          <a:prstGeom prst="rect">
            <a:avLst/>
          </a:prstGeom>
          <a:noFill/>
        </p:spPr>
        <p:txBody>
          <a:bodyPr wrap="square" rtlCol="0">
            <a:spAutoFit/>
          </a:bodyPr>
          <a:lstStyle/>
          <a:p>
            <a:r>
              <a:rPr kumimoji="1" lang="en-US" altLang="ja-JP" sz="1200" dirty="0"/>
              <a:t>* AIDC : Automatic Identification and Data Capture</a:t>
            </a:r>
            <a:endParaRPr kumimoji="1" lang="ja-JP" altLang="en-US" sz="1200" dirty="0"/>
          </a:p>
        </p:txBody>
      </p:sp>
      <p:sp>
        <p:nvSpPr>
          <p:cNvPr id="47" name="テキスト ボックス 46"/>
          <p:cNvSpPr txBox="1"/>
          <p:nvPr/>
        </p:nvSpPr>
        <p:spPr>
          <a:xfrm>
            <a:off x="805120" y="2106712"/>
            <a:ext cx="1283520" cy="369332"/>
          </a:xfrm>
          <a:prstGeom prst="rect">
            <a:avLst/>
          </a:prstGeom>
          <a:noFill/>
        </p:spPr>
        <p:txBody>
          <a:bodyPr wrap="square" rtlCol="0">
            <a:spAutoFit/>
          </a:bodyPr>
          <a:lstStyle/>
          <a:p>
            <a:r>
              <a:rPr kumimoji="1" lang="en-US" altLang="ja-JP" dirty="0"/>
              <a:t>(1..n)</a:t>
            </a:r>
            <a:endParaRPr kumimoji="1" lang="ja-JP" altLang="en-US" dirty="0"/>
          </a:p>
        </p:txBody>
      </p:sp>
      <p:sp>
        <p:nvSpPr>
          <p:cNvPr id="48" name="テキスト ボックス 47"/>
          <p:cNvSpPr txBox="1"/>
          <p:nvPr/>
        </p:nvSpPr>
        <p:spPr>
          <a:xfrm>
            <a:off x="8481390" y="5402299"/>
            <a:ext cx="1283520" cy="369332"/>
          </a:xfrm>
          <a:prstGeom prst="rect">
            <a:avLst/>
          </a:prstGeom>
          <a:noFill/>
        </p:spPr>
        <p:txBody>
          <a:bodyPr wrap="square" rtlCol="0">
            <a:spAutoFit/>
          </a:bodyPr>
          <a:lstStyle/>
          <a:p>
            <a:r>
              <a:rPr kumimoji="1" lang="en-US" altLang="ja-JP" dirty="0"/>
              <a:t>(0..n)</a:t>
            </a:r>
            <a:endParaRPr kumimoji="1" lang="ja-JP" altLang="en-US" dirty="0"/>
          </a:p>
        </p:txBody>
      </p:sp>
      <p:sp>
        <p:nvSpPr>
          <p:cNvPr id="49" name="テキスト ボックス 48"/>
          <p:cNvSpPr txBox="1"/>
          <p:nvPr/>
        </p:nvSpPr>
        <p:spPr>
          <a:xfrm>
            <a:off x="1486753" y="2962772"/>
            <a:ext cx="2142031" cy="646331"/>
          </a:xfrm>
          <a:prstGeom prst="rect">
            <a:avLst/>
          </a:prstGeom>
          <a:noFill/>
          <a:ln>
            <a:solidFill>
              <a:schemeClr val="accent1"/>
            </a:solidFill>
          </a:ln>
        </p:spPr>
        <p:txBody>
          <a:bodyPr wrap="square" rtlCol="0">
            <a:spAutoFit/>
          </a:bodyPr>
          <a:lstStyle/>
          <a:p>
            <a:r>
              <a:rPr kumimoji="1" lang="ja-JP" altLang="en-US" dirty="0"/>
              <a:t>ラベル（</a:t>
            </a:r>
            <a:r>
              <a:rPr kumimoji="1" lang="en-US" altLang="ja-JP" dirty="0"/>
              <a:t>Label</a:t>
            </a:r>
            <a:r>
              <a:rPr kumimoji="1" lang="ja-JP" altLang="en-US" dirty="0"/>
              <a:t>）</a:t>
            </a:r>
            <a:r>
              <a:rPr kumimoji="1" lang="en-US" altLang="ja-JP" dirty="0"/>
              <a:t> </a:t>
            </a:r>
            <a:r>
              <a:rPr kumimoji="1" lang="ja-JP" altLang="en-US" dirty="0"/>
              <a:t>内容（</a:t>
            </a:r>
            <a:r>
              <a:rPr kumimoji="1" lang="en-US" altLang="ja-JP" dirty="0"/>
              <a:t>Content</a:t>
            </a:r>
            <a:r>
              <a:rPr kumimoji="1" lang="ja-JP" altLang="en-US" dirty="0"/>
              <a:t>）</a:t>
            </a:r>
          </a:p>
        </p:txBody>
      </p:sp>
      <p:cxnSp>
        <p:nvCxnSpPr>
          <p:cNvPr id="51" name="直線矢印コネクタ 50"/>
          <p:cNvCxnSpPr>
            <a:endCxn id="49" idx="3"/>
          </p:cNvCxnSpPr>
          <p:nvPr/>
        </p:nvCxnSpPr>
        <p:spPr>
          <a:xfrm flipH="1" flipV="1">
            <a:off x="3628784" y="3285938"/>
            <a:ext cx="1670288" cy="1079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1363160" y="2676996"/>
            <a:ext cx="1283520" cy="369332"/>
          </a:xfrm>
          <a:prstGeom prst="rect">
            <a:avLst/>
          </a:prstGeom>
          <a:noFill/>
        </p:spPr>
        <p:txBody>
          <a:bodyPr wrap="square" rtlCol="0">
            <a:spAutoFit/>
          </a:bodyPr>
          <a:lstStyle/>
          <a:p>
            <a:r>
              <a:rPr kumimoji="1" lang="en-US" altLang="ja-JP" dirty="0"/>
              <a:t>(1..n)</a:t>
            </a:r>
            <a:endParaRPr kumimoji="1" lang="ja-JP" altLang="en-US" dirty="0"/>
          </a:p>
        </p:txBody>
      </p:sp>
    </p:spTree>
    <p:extLst>
      <p:ext uri="{BB962C8B-B14F-4D97-AF65-F5344CB8AC3E}">
        <p14:creationId xmlns:p14="http://schemas.microsoft.com/office/powerpoint/2010/main" val="934267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74319" y="304800"/>
            <a:ext cx="4526281" cy="646331"/>
          </a:xfrm>
          <a:prstGeom prst="rect">
            <a:avLst/>
          </a:prstGeom>
          <a:noFill/>
          <a:ln>
            <a:solidFill>
              <a:schemeClr val="accent1"/>
            </a:solidFill>
          </a:ln>
        </p:spPr>
        <p:txBody>
          <a:bodyPr wrap="square" rtlCol="0">
            <a:spAutoFit/>
          </a:bodyPr>
          <a:lstStyle/>
          <a:p>
            <a:r>
              <a:rPr kumimoji="1" lang="ja-JP" altLang="en-US" dirty="0"/>
              <a:t>納入指示明細行</a:t>
            </a:r>
            <a:endParaRPr kumimoji="1" lang="en-US" altLang="ja-JP" dirty="0"/>
          </a:p>
          <a:p>
            <a:r>
              <a:rPr kumimoji="1" lang="en-US" altLang="ja-JP" dirty="0"/>
              <a:t>CISSL_ Supply Chain_ Trade Line Item</a:t>
            </a:r>
            <a:endParaRPr kumimoji="1" lang="ja-JP" altLang="en-US" dirty="0"/>
          </a:p>
        </p:txBody>
      </p:sp>
      <p:sp>
        <p:nvSpPr>
          <p:cNvPr id="3" name="テキスト ボックス 2"/>
          <p:cNvSpPr txBox="1"/>
          <p:nvPr/>
        </p:nvSpPr>
        <p:spPr>
          <a:xfrm>
            <a:off x="1696720" y="1148080"/>
            <a:ext cx="4234848" cy="1200329"/>
          </a:xfrm>
          <a:prstGeom prst="rect">
            <a:avLst/>
          </a:prstGeom>
          <a:noFill/>
          <a:ln>
            <a:solidFill>
              <a:schemeClr val="accent1"/>
            </a:solidFill>
          </a:ln>
        </p:spPr>
        <p:txBody>
          <a:bodyPr wrap="square" rtlCol="0">
            <a:spAutoFit/>
          </a:bodyPr>
          <a:lstStyle/>
          <a:p>
            <a:r>
              <a:rPr lang="ja-JP" altLang="en-US" dirty="0"/>
              <a:t>現品票：</a:t>
            </a:r>
            <a:r>
              <a:rPr lang="en-US" altLang="ja-JP" dirty="0"/>
              <a:t>Logistics</a:t>
            </a:r>
            <a:r>
              <a:rPr kumimoji="1" lang="en-US" altLang="ja-JP" dirty="0"/>
              <a:t>_ Identification Tag</a:t>
            </a:r>
          </a:p>
          <a:p>
            <a:r>
              <a:rPr lang="en-US" altLang="ja-JP" dirty="0"/>
              <a:t>Identification. Identifier</a:t>
            </a:r>
          </a:p>
          <a:p>
            <a:r>
              <a:rPr kumimoji="1" lang="en-US" altLang="ja-JP" dirty="0"/>
              <a:t>Type. Code</a:t>
            </a:r>
          </a:p>
          <a:p>
            <a:r>
              <a:rPr lang="en-US" altLang="ja-JP" dirty="0"/>
              <a:t>Size. Code</a:t>
            </a:r>
            <a:endParaRPr kumimoji="1" lang="ja-JP" altLang="en-US" dirty="0"/>
          </a:p>
        </p:txBody>
      </p:sp>
      <p:sp>
        <p:nvSpPr>
          <p:cNvPr id="4" name="テキスト ボックス 3"/>
          <p:cNvSpPr txBox="1"/>
          <p:nvPr/>
        </p:nvSpPr>
        <p:spPr>
          <a:xfrm>
            <a:off x="3403600" y="2550716"/>
            <a:ext cx="3799840" cy="923330"/>
          </a:xfrm>
          <a:prstGeom prst="rect">
            <a:avLst/>
          </a:prstGeom>
          <a:noFill/>
          <a:ln>
            <a:solidFill>
              <a:schemeClr val="accent1"/>
            </a:solidFill>
          </a:ln>
        </p:spPr>
        <p:txBody>
          <a:bodyPr wrap="square" rtlCol="0">
            <a:spAutoFit/>
          </a:bodyPr>
          <a:lstStyle/>
          <a:p>
            <a:r>
              <a:rPr lang="ja-JP" altLang="en-US" dirty="0"/>
              <a:t>タグラベル：</a:t>
            </a:r>
            <a:r>
              <a:rPr lang="en-US" altLang="ja-JP" dirty="0"/>
              <a:t>Tag</a:t>
            </a:r>
            <a:r>
              <a:rPr kumimoji="1" lang="en-US" altLang="ja-JP" dirty="0"/>
              <a:t>_ Label</a:t>
            </a:r>
          </a:p>
          <a:p>
            <a:r>
              <a:rPr lang="en-US" altLang="ja-JP" dirty="0"/>
              <a:t>Identification. Identifier</a:t>
            </a:r>
          </a:p>
          <a:p>
            <a:r>
              <a:rPr lang="en-US" altLang="ja-JP" dirty="0"/>
              <a:t>Pattern</a:t>
            </a:r>
            <a:r>
              <a:rPr kumimoji="1" lang="en-US" altLang="ja-JP" dirty="0"/>
              <a:t>. Code</a:t>
            </a:r>
          </a:p>
        </p:txBody>
      </p:sp>
      <p:sp>
        <p:nvSpPr>
          <p:cNvPr id="5" name="テキスト ボックス 4"/>
          <p:cNvSpPr txBox="1"/>
          <p:nvPr/>
        </p:nvSpPr>
        <p:spPr>
          <a:xfrm>
            <a:off x="6929120" y="5355988"/>
            <a:ext cx="4297680" cy="1200329"/>
          </a:xfrm>
          <a:prstGeom prst="rect">
            <a:avLst/>
          </a:prstGeom>
          <a:noFill/>
          <a:ln>
            <a:solidFill>
              <a:schemeClr val="accent1"/>
            </a:solidFill>
          </a:ln>
        </p:spPr>
        <p:txBody>
          <a:bodyPr wrap="square" rtlCol="0">
            <a:spAutoFit/>
          </a:bodyPr>
          <a:lstStyle/>
          <a:p>
            <a:r>
              <a:rPr lang="en-US" altLang="ja-JP" dirty="0"/>
              <a:t>Tag</a:t>
            </a:r>
            <a:r>
              <a:rPr kumimoji="1" lang="en-US" altLang="ja-JP" dirty="0"/>
              <a:t>_ AIDC Content</a:t>
            </a:r>
          </a:p>
          <a:p>
            <a:r>
              <a:rPr lang="en-US" altLang="ja-JP" dirty="0"/>
              <a:t>Identification. Identifier</a:t>
            </a:r>
          </a:p>
          <a:p>
            <a:r>
              <a:rPr lang="en-US" altLang="ja-JP" dirty="0"/>
              <a:t>Name</a:t>
            </a:r>
            <a:r>
              <a:rPr kumimoji="1" lang="en-US" altLang="ja-JP" dirty="0"/>
              <a:t>. </a:t>
            </a:r>
            <a:r>
              <a:rPr lang="en-US" altLang="ja-JP" dirty="0"/>
              <a:t>Text</a:t>
            </a:r>
            <a:endParaRPr kumimoji="1" lang="en-US" altLang="ja-JP" dirty="0"/>
          </a:p>
          <a:p>
            <a:r>
              <a:rPr lang="en-US" altLang="ja-JP" dirty="0"/>
              <a:t>Content. Text</a:t>
            </a:r>
            <a:endParaRPr kumimoji="1" lang="ja-JP" altLang="en-US" dirty="0"/>
          </a:p>
        </p:txBody>
      </p:sp>
      <p:sp>
        <p:nvSpPr>
          <p:cNvPr id="6" name="テキスト ボックス 5"/>
          <p:cNvSpPr txBox="1"/>
          <p:nvPr/>
        </p:nvSpPr>
        <p:spPr>
          <a:xfrm>
            <a:off x="5140960" y="3676353"/>
            <a:ext cx="4736966" cy="1477328"/>
          </a:xfrm>
          <a:prstGeom prst="rect">
            <a:avLst/>
          </a:prstGeom>
          <a:noFill/>
          <a:ln>
            <a:solidFill>
              <a:schemeClr val="accent1"/>
            </a:solidFill>
          </a:ln>
        </p:spPr>
        <p:txBody>
          <a:bodyPr wrap="square" rtlCol="0">
            <a:spAutoFit/>
          </a:bodyPr>
          <a:lstStyle/>
          <a:p>
            <a:r>
              <a:rPr lang="ja-JP" altLang="en-US" dirty="0"/>
              <a:t>タグラベル内容：</a:t>
            </a:r>
            <a:r>
              <a:rPr lang="en-US" altLang="ja-JP" dirty="0"/>
              <a:t>Tag</a:t>
            </a:r>
            <a:r>
              <a:rPr kumimoji="1" lang="en-US" altLang="ja-JP" dirty="0"/>
              <a:t> _ Label Content</a:t>
            </a:r>
          </a:p>
          <a:p>
            <a:r>
              <a:rPr lang="en-US" altLang="ja-JP" dirty="0"/>
              <a:t>Identification. Identifier</a:t>
            </a:r>
          </a:p>
          <a:p>
            <a:r>
              <a:rPr lang="en-US" altLang="ja-JP" dirty="0"/>
              <a:t>Conte Type. Code</a:t>
            </a:r>
          </a:p>
          <a:p>
            <a:r>
              <a:rPr kumimoji="1" lang="en-US" altLang="ja-JP" dirty="0"/>
              <a:t>Content. Text</a:t>
            </a:r>
          </a:p>
          <a:p>
            <a:r>
              <a:rPr lang="en-US" altLang="ja-JP" dirty="0"/>
              <a:t>Image. Binary Object</a:t>
            </a:r>
            <a:endParaRPr kumimoji="1" lang="ja-JP" altLang="en-US" dirty="0"/>
          </a:p>
        </p:txBody>
      </p:sp>
      <p:sp>
        <p:nvSpPr>
          <p:cNvPr id="7" name="テキスト ボックス 6"/>
          <p:cNvSpPr txBox="1"/>
          <p:nvPr/>
        </p:nvSpPr>
        <p:spPr>
          <a:xfrm>
            <a:off x="7203440" y="304800"/>
            <a:ext cx="4612640" cy="584775"/>
          </a:xfrm>
          <a:prstGeom prst="rect">
            <a:avLst/>
          </a:prstGeom>
          <a:solidFill>
            <a:schemeClr val="accent1">
              <a:lumMod val="40000"/>
              <a:lumOff val="60000"/>
            </a:schemeClr>
          </a:solidFill>
        </p:spPr>
        <p:txBody>
          <a:bodyPr wrap="square" rtlCol="0">
            <a:spAutoFit/>
          </a:bodyPr>
          <a:lstStyle/>
          <a:p>
            <a:pPr algn="ctr"/>
            <a:r>
              <a:rPr lang="ja-JP" altLang="en-US" sz="3200" dirty="0"/>
              <a:t>現品票データモデル</a:t>
            </a:r>
            <a:endParaRPr kumimoji="1" lang="ja-JP" altLang="en-US" sz="3200" dirty="0"/>
          </a:p>
        </p:txBody>
      </p:sp>
      <p:cxnSp>
        <p:nvCxnSpPr>
          <p:cNvPr id="9" name="直線コネクタ 8"/>
          <p:cNvCxnSpPr/>
          <p:nvPr/>
        </p:nvCxnSpPr>
        <p:spPr>
          <a:xfrm>
            <a:off x="558800" y="962015"/>
            <a:ext cx="0" cy="7862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a:endCxn id="3" idx="1"/>
          </p:cNvCxnSpPr>
          <p:nvPr/>
        </p:nvCxnSpPr>
        <p:spPr>
          <a:xfrm>
            <a:off x="558800" y="1748244"/>
            <a:ext cx="113792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1960880" y="2348409"/>
            <a:ext cx="0" cy="6639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a:endCxn id="4" idx="1"/>
          </p:cNvCxnSpPr>
          <p:nvPr/>
        </p:nvCxnSpPr>
        <p:spPr>
          <a:xfrm>
            <a:off x="1960880" y="3012381"/>
            <a:ext cx="14427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596640" y="3474046"/>
            <a:ext cx="0" cy="9409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p:cNvCxnSpPr>
            <a:endCxn id="6" idx="1"/>
          </p:cNvCxnSpPr>
          <p:nvPr/>
        </p:nvCxnSpPr>
        <p:spPr>
          <a:xfrm>
            <a:off x="3596640" y="4415017"/>
            <a:ext cx="15443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H="1">
            <a:off x="5415280" y="5153681"/>
            <a:ext cx="10160" cy="728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p:cNvCxnSpPr>
            <a:endCxn id="5" idx="1"/>
          </p:cNvCxnSpPr>
          <p:nvPr/>
        </p:nvCxnSpPr>
        <p:spPr>
          <a:xfrm>
            <a:off x="5415280" y="5956152"/>
            <a:ext cx="151384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V="1">
            <a:off x="1696720" y="1455821"/>
            <a:ext cx="4234848" cy="7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3403600" y="2824480"/>
            <a:ext cx="3799840" cy="30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5140960" y="3982453"/>
            <a:ext cx="4736966" cy="160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6929120" y="5641738"/>
            <a:ext cx="4297680" cy="0"/>
          </a:xfrm>
          <a:prstGeom prst="line">
            <a:avLst/>
          </a:prstGeom>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1076960" y="1801614"/>
            <a:ext cx="883920" cy="369332"/>
          </a:xfrm>
          <a:prstGeom prst="rect">
            <a:avLst/>
          </a:prstGeom>
          <a:noFill/>
        </p:spPr>
        <p:txBody>
          <a:bodyPr wrap="square" rtlCol="0">
            <a:spAutoFit/>
          </a:bodyPr>
          <a:lstStyle/>
          <a:p>
            <a:r>
              <a:rPr kumimoji="1" lang="en-US" altLang="ja-JP" dirty="0"/>
              <a:t>(0..1)</a:t>
            </a:r>
            <a:endParaRPr kumimoji="1" lang="ja-JP" altLang="en-US" dirty="0"/>
          </a:p>
        </p:txBody>
      </p:sp>
      <p:sp>
        <p:nvSpPr>
          <p:cNvPr id="50" name="テキスト ボックス 49"/>
          <p:cNvSpPr txBox="1"/>
          <p:nvPr/>
        </p:nvSpPr>
        <p:spPr>
          <a:xfrm>
            <a:off x="2712720" y="2998759"/>
            <a:ext cx="883920" cy="369332"/>
          </a:xfrm>
          <a:prstGeom prst="rect">
            <a:avLst/>
          </a:prstGeom>
          <a:noFill/>
        </p:spPr>
        <p:txBody>
          <a:bodyPr wrap="square" rtlCol="0">
            <a:spAutoFit/>
          </a:bodyPr>
          <a:lstStyle/>
          <a:p>
            <a:r>
              <a:rPr kumimoji="1" lang="en-US" altLang="ja-JP" dirty="0"/>
              <a:t>(1..</a:t>
            </a:r>
            <a:r>
              <a:rPr lang="en-US" altLang="ja-JP" dirty="0"/>
              <a:t>n</a:t>
            </a:r>
            <a:r>
              <a:rPr kumimoji="1" lang="en-US" altLang="ja-JP" dirty="0"/>
              <a:t>)</a:t>
            </a:r>
            <a:endParaRPr kumimoji="1" lang="ja-JP" altLang="en-US" dirty="0"/>
          </a:p>
        </p:txBody>
      </p:sp>
      <p:sp>
        <p:nvSpPr>
          <p:cNvPr id="51" name="テキスト ボックス 50"/>
          <p:cNvSpPr txBox="1"/>
          <p:nvPr/>
        </p:nvSpPr>
        <p:spPr>
          <a:xfrm>
            <a:off x="4419600" y="4446232"/>
            <a:ext cx="883920" cy="369332"/>
          </a:xfrm>
          <a:prstGeom prst="rect">
            <a:avLst/>
          </a:prstGeom>
          <a:noFill/>
        </p:spPr>
        <p:txBody>
          <a:bodyPr wrap="square" rtlCol="0">
            <a:spAutoFit/>
          </a:bodyPr>
          <a:lstStyle/>
          <a:p>
            <a:r>
              <a:rPr kumimoji="1" lang="en-US" altLang="ja-JP" dirty="0"/>
              <a:t>(1..</a:t>
            </a:r>
            <a:r>
              <a:rPr lang="en-US" altLang="ja-JP" dirty="0"/>
              <a:t>n</a:t>
            </a:r>
            <a:r>
              <a:rPr kumimoji="1" lang="en-US" altLang="ja-JP" dirty="0"/>
              <a:t>)</a:t>
            </a:r>
            <a:endParaRPr kumimoji="1" lang="ja-JP" altLang="en-US" dirty="0"/>
          </a:p>
        </p:txBody>
      </p:sp>
      <p:sp>
        <p:nvSpPr>
          <p:cNvPr id="52" name="テキスト ボックス 51"/>
          <p:cNvSpPr txBox="1"/>
          <p:nvPr/>
        </p:nvSpPr>
        <p:spPr>
          <a:xfrm>
            <a:off x="6172200" y="5977862"/>
            <a:ext cx="883920" cy="369332"/>
          </a:xfrm>
          <a:prstGeom prst="rect">
            <a:avLst/>
          </a:prstGeom>
          <a:noFill/>
        </p:spPr>
        <p:txBody>
          <a:bodyPr wrap="square" rtlCol="0">
            <a:spAutoFit/>
          </a:bodyPr>
          <a:lstStyle/>
          <a:p>
            <a:r>
              <a:rPr kumimoji="1" lang="en-US" altLang="ja-JP" dirty="0"/>
              <a:t>(0..</a:t>
            </a:r>
            <a:r>
              <a:rPr lang="en-US" altLang="ja-JP" dirty="0"/>
              <a:t>n</a:t>
            </a:r>
            <a:r>
              <a:rPr kumimoji="1" lang="en-US" altLang="ja-JP" dirty="0"/>
              <a:t>)</a:t>
            </a:r>
            <a:endParaRPr kumimoji="1" lang="ja-JP" altLang="en-US" dirty="0"/>
          </a:p>
        </p:txBody>
      </p:sp>
    </p:spTree>
    <p:extLst>
      <p:ext uri="{BB962C8B-B14F-4D97-AF65-F5344CB8AC3E}">
        <p14:creationId xmlns:p14="http://schemas.microsoft.com/office/powerpoint/2010/main" val="895511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プロジェクト紹介（１）</a:t>
            </a:r>
          </a:p>
        </p:txBody>
      </p:sp>
      <p:sp>
        <p:nvSpPr>
          <p:cNvPr id="3" name="テキスト ボックス 2"/>
          <p:cNvSpPr txBox="1"/>
          <p:nvPr/>
        </p:nvSpPr>
        <p:spPr>
          <a:xfrm>
            <a:off x="1657547" y="707588"/>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4" name="テキスト ボックス 3"/>
          <p:cNvSpPr txBox="1"/>
          <p:nvPr/>
        </p:nvSpPr>
        <p:spPr>
          <a:xfrm>
            <a:off x="807375" y="2365810"/>
            <a:ext cx="10443411" cy="1938992"/>
          </a:xfrm>
          <a:prstGeom prst="rect">
            <a:avLst/>
          </a:prstGeom>
          <a:noFill/>
        </p:spPr>
        <p:txBody>
          <a:bodyPr wrap="square" rtlCol="0">
            <a:spAutoFit/>
          </a:bodyPr>
          <a:lstStyle/>
          <a:p>
            <a:r>
              <a:rPr kumimoji="1" lang="ja-JP" altLang="en-US" sz="2000" dirty="0"/>
              <a:t>国連</a:t>
            </a:r>
            <a:r>
              <a:rPr lang="en-US" altLang="ja-JP" sz="2000" dirty="0"/>
              <a:t>CEFACT</a:t>
            </a:r>
            <a:r>
              <a:rPr lang="ja-JP" altLang="en-US" sz="2000" dirty="0"/>
              <a:t>において、</a:t>
            </a:r>
            <a:r>
              <a:rPr lang="en-US" altLang="ja-JP" sz="2000" dirty="0"/>
              <a:t>UN/EDIFACT</a:t>
            </a:r>
            <a:r>
              <a:rPr lang="ja-JP" altLang="en-US" sz="2000" dirty="0"/>
              <a:t>ベースの</a:t>
            </a:r>
            <a:r>
              <a:rPr lang="en-US" altLang="ja-JP" sz="2000" dirty="0"/>
              <a:t>DELFOR/DELJIT</a:t>
            </a:r>
            <a:r>
              <a:rPr lang="ja-JP" altLang="en-US" sz="2000" dirty="0"/>
              <a:t>後継の</a:t>
            </a:r>
            <a:r>
              <a:rPr lang="en-US" altLang="ja-JP" sz="2000" dirty="0" err="1"/>
              <a:t>ebXML</a:t>
            </a:r>
            <a:r>
              <a:rPr lang="ja-JP" altLang="en-US" sz="2000" dirty="0"/>
              <a:t>メッセージ開発は、欧州の航空機宇宙業界（</a:t>
            </a:r>
            <a:r>
              <a:rPr lang="en-US" altLang="ja-JP" sz="2000" dirty="0">
                <a:solidFill>
                  <a:srgbClr val="FF0000"/>
                </a:solidFill>
              </a:rPr>
              <a:t>BAI: Boost Aero</a:t>
            </a:r>
            <a:r>
              <a:rPr lang="ja-JP" altLang="en-US" sz="2000" dirty="0">
                <a:solidFill>
                  <a:srgbClr val="FF0000"/>
                </a:solidFill>
              </a:rPr>
              <a:t> </a:t>
            </a:r>
            <a:r>
              <a:rPr lang="en-US" altLang="ja-JP" sz="2000" dirty="0">
                <a:solidFill>
                  <a:srgbClr val="FF0000"/>
                </a:solidFill>
              </a:rPr>
              <a:t>International</a:t>
            </a:r>
            <a:r>
              <a:rPr lang="ja-JP" altLang="en-US" sz="2000" dirty="0"/>
              <a:t>）がスケジューリング・サプライチェーンとして、</a:t>
            </a:r>
            <a:r>
              <a:rPr lang="en-US" altLang="ja-JP" sz="2000" dirty="0"/>
              <a:t>2005</a:t>
            </a:r>
            <a:r>
              <a:rPr lang="ja-JP" altLang="en-US" sz="2000" dirty="0"/>
              <a:t>年より手掛け、</a:t>
            </a:r>
            <a:r>
              <a:rPr lang="en-US" altLang="ja-JP" sz="2000" dirty="0"/>
              <a:t>2008</a:t>
            </a:r>
            <a:r>
              <a:rPr lang="ja-JP" altLang="en-US" sz="2000" dirty="0"/>
              <a:t>年に国連</a:t>
            </a:r>
            <a:r>
              <a:rPr lang="en-US" altLang="ja-JP" sz="2000" dirty="0"/>
              <a:t>CEFACT</a:t>
            </a:r>
            <a:r>
              <a:rPr lang="ja-JP" altLang="en-US" sz="2000" dirty="0"/>
              <a:t>共通辞書として公開された。本プロジェクトは、その後の新しいビジネスモデルの反映や自動車等他の製造業全般に展開させるために、</a:t>
            </a:r>
            <a:r>
              <a:rPr lang="en-US" altLang="ja-JP" sz="2000" dirty="0">
                <a:solidFill>
                  <a:srgbClr val="FF0000"/>
                </a:solidFill>
              </a:rPr>
              <a:t>BAI</a:t>
            </a:r>
            <a:r>
              <a:rPr lang="ja-JP" altLang="en-US" sz="2000" dirty="0"/>
              <a:t>と</a:t>
            </a:r>
            <a:r>
              <a:rPr lang="en-US" altLang="ja-JP" sz="2000" dirty="0"/>
              <a:t>SIPS</a:t>
            </a:r>
            <a:r>
              <a:rPr lang="ja-JP" altLang="en-US" sz="2000" dirty="0"/>
              <a:t>が共同で国連</a:t>
            </a:r>
            <a:r>
              <a:rPr lang="en-US" altLang="ja-JP" sz="2000" dirty="0"/>
              <a:t>CEFACT</a:t>
            </a:r>
            <a:r>
              <a:rPr lang="ja-JP" altLang="en-US" sz="2000" dirty="0"/>
              <a:t>へ改訂版開発の提案を行ったものである。</a:t>
            </a:r>
            <a:endParaRPr kumimoji="1" lang="ja-JP" altLang="en-US" sz="2000" dirty="0"/>
          </a:p>
        </p:txBody>
      </p:sp>
      <p:sp>
        <p:nvSpPr>
          <p:cNvPr id="5" name="正方形/長方形 4"/>
          <p:cNvSpPr/>
          <p:nvPr/>
        </p:nvSpPr>
        <p:spPr>
          <a:xfrm>
            <a:off x="3465095" y="4416810"/>
            <a:ext cx="8131339" cy="2062103"/>
          </a:xfrm>
          <a:prstGeom prst="rect">
            <a:avLst/>
          </a:prstGeom>
          <a:ln>
            <a:solidFill>
              <a:schemeClr val="accent1"/>
            </a:solidFill>
          </a:ln>
        </p:spPr>
        <p:txBody>
          <a:bodyPr wrap="square">
            <a:spAutoFit/>
          </a:bodyPr>
          <a:lstStyle/>
          <a:p>
            <a:r>
              <a:rPr lang="ja-JP" altLang="ja-JP" sz="1600" b="1" dirty="0">
                <a:solidFill>
                  <a:srgbClr val="FF0000"/>
                </a:solidFill>
                <a:effectLst/>
              </a:rPr>
              <a:t>Boost Aero</a:t>
            </a:r>
            <a:r>
              <a:rPr lang="en-US" altLang="ja-JP" sz="1600" b="1" dirty="0">
                <a:solidFill>
                  <a:srgbClr val="FF0000"/>
                </a:solidFill>
                <a:effectLst/>
              </a:rPr>
              <a:t> International</a:t>
            </a:r>
            <a:r>
              <a:rPr lang="ja-JP" altLang="ja-JP" sz="1600" b="1" dirty="0">
                <a:solidFill>
                  <a:srgbClr val="FF0000"/>
                </a:solidFill>
                <a:effectLst/>
              </a:rPr>
              <a:t> について</a:t>
            </a:r>
          </a:p>
          <a:p>
            <a:r>
              <a:rPr lang="ja-JP" altLang="ja-JP" sz="1600" dirty="0">
                <a:effectLst/>
              </a:rPr>
              <a:t>Boost</a:t>
            </a:r>
            <a:r>
              <a:rPr lang="en-US" altLang="ja-JP" sz="1600" dirty="0">
                <a:effectLst/>
              </a:rPr>
              <a:t> </a:t>
            </a:r>
            <a:r>
              <a:rPr lang="ja-JP" altLang="ja-JP" sz="1600" dirty="0">
                <a:effectLst/>
              </a:rPr>
              <a:t>Aero</a:t>
            </a:r>
            <a:r>
              <a:rPr lang="en-US" altLang="ja-JP" sz="1600" dirty="0">
                <a:effectLst/>
              </a:rPr>
              <a:t> </a:t>
            </a:r>
            <a:r>
              <a:rPr lang="en-US" altLang="ja-JP" sz="1600" dirty="0"/>
              <a:t>International</a:t>
            </a:r>
            <a:r>
              <a:rPr lang="ja-JP" altLang="ja-JP" sz="1600" dirty="0">
                <a:effectLst/>
              </a:rPr>
              <a:t>は、</a:t>
            </a:r>
            <a:r>
              <a:rPr lang="ja-JP" altLang="en-US" sz="1600" dirty="0">
                <a:effectLst/>
              </a:rPr>
              <a:t>国際航空宇宙／防衛産業のサプライチェーンに関するプロセスと</a:t>
            </a:r>
            <a:r>
              <a:rPr lang="en-US" altLang="ja-JP" sz="1600" dirty="0"/>
              <a:t>EDI</a:t>
            </a:r>
            <a:r>
              <a:rPr lang="ja-JP" altLang="en-US" sz="1600" dirty="0"/>
              <a:t>標準の定義と開発を行う業界組織である。</a:t>
            </a:r>
            <a:r>
              <a:rPr lang="en-US" altLang="ja-JP" sz="1600" dirty="0" err="1"/>
              <a:t>BoostAeroSpace</a:t>
            </a:r>
            <a:r>
              <a:rPr lang="ja-JP" altLang="en-US" sz="1600" dirty="0"/>
              <a:t>は、</a:t>
            </a:r>
            <a:r>
              <a:rPr lang="ja-JP" altLang="ja-JP" sz="1600" dirty="0">
                <a:effectLst/>
              </a:rPr>
              <a:t>Airbus社、 Dassault Aviation社、 EADS社、 Safran社およびThales社によって構築されたデジタル・ハブであり、OEMと各階層のサプライヤー(中堅企業)からなるバリューチェーン全体におけるデジタル・プロセスやツールの展開とスピードの向上を可能に</a:t>
            </a:r>
            <a:r>
              <a:rPr lang="ja-JP" altLang="en-US" sz="1600" dirty="0"/>
              <a:t>する</a:t>
            </a:r>
            <a:r>
              <a:rPr lang="ja-JP" altLang="ja-JP" sz="1600" dirty="0">
                <a:effectLst/>
              </a:rPr>
              <a:t>。デジタル・ハブは、民間および軍事プログラムのための高度な、複数の階層をまたぐPLM、SCM、コラボレーションおよびセキュリティ機能群を提供してい</a:t>
            </a:r>
            <a:r>
              <a:rPr lang="ja-JP" altLang="en-US" sz="1600" dirty="0">
                <a:effectLst/>
              </a:rPr>
              <a:t>る</a:t>
            </a:r>
            <a:r>
              <a:rPr lang="ja-JP" altLang="ja-JP" sz="1600" dirty="0">
                <a:effectLst/>
              </a:rPr>
              <a:t>。</a:t>
            </a:r>
          </a:p>
        </p:txBody>
      </p:sp>
      <p:sp>
        <p:nvSpPr>
          <p:cNvPr id="6" name="テキスト ボックス 5"/>
          <p:cNvSpPr txBox="1"/>
          <p:nvPr/>
        </p:nvSpPr>
        <p:spPr>
          <a:xfrm>
            <a:off x="477520" y="1752142"/>
            <a:ext cx="1432560" cy="523220"/>
          </a:xfrm>
          <a:prstGeom prst="rect">
            <a:avLst/>
          </a:prstGeom>
          <a:noFill/>
          <a:ln>
            <a:solidFill>
              <a:schemeClr val="accent1"/>
            </a:solidFill>
          </a:ln>
        </p:spPr>
        <p:txBody>
          <a:bodyPr wrap="square" rtlCol="0">
            <a:spAutoFit/>
          </a:bodyPr>
          <a:lstStyle/>
          <a:p>
            <a:pPr algn="ctr"/>
            <a:r>
              <a:rPr kumimoji="1" lang="ja-JP" altLang="en-US" sz="2800" b="1" dirty="0"/>
              <a:t>背景</a:t>
            </a:r>
          </a:p>
        </p:txBody>
      </p:sp>
    </p:spTree>
    <p:extLst>
      <p:ext uri="{BB962C8B-B14F-4D97-AF65-F5344CB8AC3E}">
        <p14:creationId xmlns:p14="http://schemas.microsoft.com/office/powerpoint/2010/main" val="3761639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プロジェクト紹介（２）</a:t>
            </a:r>
          </a:p>
        </p:txBody>
      </p:sp>
      <p:sp>
        <p:nvSpPr>
          <p:cNvPr id="3" name="テキスト ボックス 2"/>
          <p:cNvSpPr txBox="1"/>
          <p:nvPr/>
        </p:nvSpPr>
        <p:spPr>
          <a:xfrm>
            <a:off x="1657547" y="707588"/>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4" name="テキスト ボックス 3"/>
          <p:cNvSpPr txBox="1"/>
          <p:nvPr/>
        </p:nvSpPr>
        <p:spPr>
          <a:xfrm>
            <a:off x="807375" y="2365810"/>
            <a:ext cx="10443411" cy="707886"/>
          </a:xfrm>
          <a:prstGeom prst="rect">
            <a:avLst/>
          </a:prstGeom>
          <a:noFill/>
        </p:spPr>
        <p:txBody>
          <a:bodyPr wrap="square" rtlCol="0">
            <a:spAutoFit/>
          </a:bodyPr>
          <a:lstStyle/>
          <a:p>
            <a:r>
              <a:rPr kumimoji="1" lang="ja-JP" altLang="en-US" sz="2000" dirty="0"/>
              <a:t>本プロジェクトは、現在国連</a:t>
            </a:r>
            <a:r>
              <a:rPr kumimoji="1" lang="en-US" altLang="ja-JP" sz="2000" dirty="0"/>
              <a:t>CEFACT</a:t>
            </a:r>
            <a:r>
              <a:rPr kumimoji="1" lang="ja-JP" altLang="en-US" sz="2000" dirty="0" err="1"/>
              <a:t>に登</a:t>
            </a:r>
            <a:r>
              <a:rPr kumimoji="1" lang="ja-JP" altLang="en-US" sz="2000" dirty="0"/>
              <a:t>録されているスケジューリング</a:t>
            </a:r>
            <a:r>
              <a:rPr kumimoji="1" lang="en-US" altLang="ja-JP" sz="2000" dirty="0"/>
              <a:t>SC</a:t>
            </a:r>
            <a:r>
              <a:rPr kumimoji="1" lang="ja-JP" altLang="en-US" sz="2000" dirty="0"/>
              <a:t>メッセージ類を、現状のビジネスプロセスに適合させるべく改訂を行うことを目的とする。</a:t>
            </a:r>
          </a:p>
        </p:txBody>
      </p:sp>
      <p:sp>
        <p:nvSpPr>
          <p:cNvPr id="6" name="テキスト ボックス 5"/>
          <p:cNvSpPr txBox="1"/>
          <p:nvPr/>
        </p:nvSpPr>
        <p:spPr>
          <a:xfrm>
            <a:off x="477520" y="1752142"/>
            <a:ext cx="1432560" cy="523220"/>
          </a:xfrm>
          <a:prstGeom prst="rect">
            <a:avLst/>
          </a:prstGeom>
          <a:noFill/>
          <a:ln>
            <a:solidFill>
              <a:schemeClr val="accent1"/>
            </a:solidFill>
          </a:ln>
        </p:spPr>
        <p:txBody>
          <a:bodyPr wrap="square" rtlCol="0">
            <a:spAutoFit/>
          </a:bodyPr>
          <a:lstStyle/>
          <a:p>
            <a:pPr algn="ctr"/>
            <a:r>
              <a:rPr lang="ja-JP" altLang="en-US" sz="2800" b="1" dirty="0"/>
              <a:t>目的</a:t>
            </a:r>
            <a:endParaRPr kumimoji="1" lang="ja-JP" altLang="en-US" sz="2800" b="1" dirty="0"/>
          </a:p>
        </p:txBody>
      </p:sp>
      <p:sp>
        <p:nvSpPr>
          <p:cNvPr id="7" name="テキスト ボックス 6"/>
          <p:cNvSpPr txBox="1"/>
          <p:nvPr/>
        </p:nvSpPr>
        <p:spPr>
          <a:xfrm>
            <a:off x="477520" y="3254591"/>
            <a:ext cx="1432560" cy="523220"/>
          </a:xfrm>
          <a:prstGeom prst="rect">
            <a:avLst/>
          </a:prstGeom>
          <a:noFill/>
          <a:ln>
            <a:solidFill>
              <a:schemeClr val="accent1"/>
            </a:solidFill>
          </a:ln>
        </p:spPr>
        <p:txBody>
          <a:bodyPr wrap="square" rtlCol="0">
            <a:spAutoFit/>
          </a:bodyPr>
          <a:lstStyle/>
          <a:p>
            <a:pPr algn="ctr"/>
            <a:r>
              <a:rPr lang="ja-JP" altLang="en-US" sz="2800" b="1" dirty="0"/>
              <a:t>範囲</a:t>
            </a:r>
            <a:endParaRPr kumimoji="1" lang="ja-JP" altLang="en-US" sz="2800" b="1" dirty="0"/>
          </a:p>
        </p:txBody>
      </p:sp>
      <p:sp>
        <p:nvSpPr>
          <p:cNvPr id="8" name="テキスト ボックス 7"/>
          <p:cNvSpPr txBox="1"/>
          <p:nvPr/>
        </p:nvSpPr>
        <p:spPr>
          <a:xfrm>
            <a:off x="807375" y="3880817"/>
            <a:ext cx="10443411" cy="1015663"/>
          </a:xfrm>
          <a:prstGeom prst="rect">
            <a:avLst/>
          </a:prstGeom>
          <a:noFill/>
        </p:spPr>
        <p:txBody>
          <a:bodyPr wrap="square" rtlCol="0">
            <a:spAutoFit/>
          </a:bodyPr>
          <a:lstStyle/>
          <a:p>
            <a:r>
              <a:rPr lang="ja-JP" altLang="en-US" sz="2000" dirty="0"/>
              <a:t>本プロジェクトで扱うスケジューリング</a:t>
            </a:r>
            <a:r>
              <a:rPr lang="en-US" altLang="ja-JP" sz="2000" dirty="0"/>
              <a:t>SC</a:t>
            </a:r>
            <a:r>
              <a:rPr lang="ja-JP" altLang="en-US" sz="2000" dirty="0"/>
              <a:t>メッセージ類は、需要予測、在庫予測、受発注、納入指示、出荷通知、請求明細を含む。これらのメッセージは、中小企業を含むスケジューリング</a:t>
            </a:r>
            <a:r>
              <a:rPr lang="en-US" altLang="ja-JP" sz="2000" dirty="0"/>
              <a:t>SCM</a:t>
            </a:r>
            <a:r>
              <a:rPr lang="ja-JP" altLang="en-US" sz="2000" dirty="0"/>
              <a:t>プロセスに携わる世界中の組織によって使用される。</a:t>
            </a:r>
            <a:endParaRPr kumimoji="1" lang="ja-JP" altLang="en-US" sz="2000" dirty="0"/>
          </a:p>
        </p:txBody>
      </p:sp>
      <p:sp>
        <p:nvSpPr>
          <p:cNvPr id="9" name="テキスト ボックス 8"/>
          <p:cNvSpPr txBox="1"/>
          <p:nvPr/>
        </p:nvSpPr>
        <p:spPr>
          <a:xfrm>
            <a:off x="477520" y="4999486"/>
            <a:ext cx="1432560" cy="523220"/>
          </a:xfrm>
          <a:prstGeom prst="rect">
            <a:avLst/>
          </a:prstGeom>
          <a:noFill/>
          <a:ln>
            <a:solidFill>
              <a:schemeClr val="accent1"/>
            </a:solidFill>
          </a:ln>
        </p:spPr>
        <p:txBody>
          <a:bodyPr wrap="square" rtlCol="0">
            <a:spAutoFit/>
          </a:bodyPr>
          <a:lstStyle/>
          <a:p>
            <a:pPr algn="ctr"/>
            <a:r>
              <a:rPr lang="ja-JP" altLang="en-US" sz="2800" b="1" dirty="0"/>
              <a:t>支援国</a:t>
            </a:r>
            <a:endParaRPr kumimoji="1" lang="ja-JP" altLang="en-US" sz="2800" b="1" dirty="0"/>
          </a:p>
        </p:txBody>
      </p:sp>
      <p:sp>
        <p:nvSpPr>
          <p:cNvPr id="10" name="テキスト ボックス 9"/>
          <p:cNvSpPr txBox="1"/>
          <p:nvPr/>
        </p:nvSpPr>
        <p:spPr>
          <a:xfrm>
            <a:off x="807374" y="5703601"/>
            <a:ext cx="10443411" cy="400110"/>
          </a:xfrm>
          <a:prstGeom prst="rect">
            <a:avLst/>
          </a:prstGeom>
          <a:noFill/>
        </p:spPr>
        <p:txBody>
          <a:bodyPr wrap="square" rtlCol="0">
            <a:spAutoFit/>
          </a:bodyPr>
          <a:lstStyle/>
          <a:p>
            <a:r>
              <a:rPr lang="ja-JP" altLang="en-US" sz="2000" dirty="0"/>
              <a:t>フランス、</a:t>
            </a:r>
            <a:r>
              <a:rPr kumimoji="1" lang="ja-JP" altLang="en-US" sz="2000" dirty="0"/>
              <a:t>ドイツ、</a:t>
            </a:r>
            <a:r>
              <a:rPr lang="ja-JP" altLang="en-US" sz="2000" dirty="0"/>
              <a:t>オランダ、イタリア、</a:t>
            </a:r>
            <a:r>
              <a:rPr kumimoji="1" lang="ja-JP" altLang="en-US" sz="2000" dirty="0"/>
              <a:t>日本</a:t>
            </a:r>
          </a:p>
        </p:txBody>
      </p:sp>
    </p:spTree>
    <p:extLst>
      <p:ext uri="{BB962C8B-B14F-4D97-AF65-F5344CB8AC3E}">
        <p14:creationId xmlns:p14="http://schemas.microsoft.com/office/powerpoint/2010/main" val="3680602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プロジェクト紹介（３）</a:t>
            </a:r>
          </a:p>
        </p:txBody>
      </p:sp>
      <p:sp>
        <p:nvSpPr>
          <p:cNvPr id="3" name="テキスト ボックス 2"/>
          <p:cNvSpPr txBox="1"/>
          <p:nvPr/>
        </p:nvSpPr>
        <p:spPr>
          <a:xfrm>
            <a:off x="1645516" y="808902"/>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6" name="テキスト ボックス 5"/>
          <p:cNvSpPr txBox="1"/>
          <p:nvPr/>
        </p:nvSpPr>
        <p:spPr>
          <a:xfrm>
            <a:off x="381265" y="2016925"/>
            <a:ext cx="3432743" cy="523220"/>
          </a:xfrm>
          <a:prstGeom prst="rect">
            <a:avLst/>
          </a:prstGeom>
          <a:noFill/>
          <a:ln>
            <a:solidFill>
              <a:schemeClr val="accent1"/>
            </a:solidFill>
          </a:ln>
        </p:spPr>
        <p:txBody>
          <a:bodyPr wrap="square" rtlCol="0">
            <a:spAutoFit/>
          </a:bodyPr>
          <a:lstStyle/>
          <a:p>
            <a:pPr algn="ctr"/>
            <a:r>
              <a:rPr lang="ja-JP" altLang="en-US" sz="2800" b="1" dirty="0"/>
              <a:t>スケジュール</a:t>
            </a:r>
            <a:endParaRPr kumimoji="1" lang="ja-JP" altLang="en-US" sz="2800" b="1" dirty="0"/>
          </a:p>
        </p:txBody>
      </p:sp>
      <p:graphicFrame>
        <p:nvGraphicFramePr>
          <p:cNvPr id="7" name="表 6"/>
          <p:cNvGraphicFramePr>
            <a:graphicFrameLocks noGrp="1"/>
          </p:cNvGraphicFramePr>
          <p:nvPr>
            <p:extLst>
              <p:ext uri="{D42A27DB-BD31-4B8C-83A1-F6EECF244321}">
                <p14:modId xmlns:p14="http://schemas.microsoft.com/office/powerpoint/2010/main" val="2373874633"/>
              </p:ext>
            </p:extLst>
          </p:nvPr>
        </p:nvGraphicFramePr>
        <p:xfrm>
          <a:off x="2097637" y="2895375"/>
          <a:ext cx="8128000" cy="3332480"/>
        </p:xfrm>
        <a:graphic>
          <a:graphicData uri="http://schemas.openxmlformats.org/drawingml/2006/table">
            <a:tbl>
              <a:tblPr firstRow="1" bandRow="1">
                <a:tableStyleId>{5C22544A-7EE6-4342-B048-85BDC9FD1C3A}</a:tableStyleId>
              </a:tblPr>
              <a:tblGrid>
                <a:gridCol w="4963482">
                  <a:extLst>
                    <a:ext uri="{9D8B030D-6E8A-4147-A177-3AD203B41FA5}">
                      <a16:colId xmlns:a16="http://schemas.microsoft.com/office/drawing/2014/main" val="3050667261"/>
                    </a:ext>
                  </a:extLst>
                </a:gridCol>
                <a:gridCol w="3164518">
                  <a:extLst>
                    <a:ext uri="{9D8B030D-6E8A-4147-A177-3AD203B41FA5}">
                      <a16:colId xmlns:a16="http://schemas.microsoft.com/office/drawing/2014/main" val="2454975325"/>
                    </a:ext>
                  </a:extLst>
                </a:gridCol>
              </a:tblGrid>
              <a:tr h="0">
                <a:tc>
                  <a:txBody>
                    <a:bodyPr/>
                    <a:lstStyle/>
                    <a:p>
                      <a:r>
                        <a:rPr kumimoji="1" lang="ja-JP" altLang="en-US" dirty="0"/>
                        <a:t>開発ステージ</a:t>
                      </a:r>
                    </a:p>
                  </a:txBody>
                  <a:tcPr/>
                </a:tc>
                <a:tc>
                  <a:txBody>
                    <a:bodyPr/>
                    <a:lstStyle/>
                    <a:p>
                      <a:r>
                        <a:rPr kumimoji="1" lang="ja-JP" altLang="en-US" dirty="0"/>
                        <a:t>予定</a:t>
                      </a:r>
                    </a:p>
                  </a:txBody>
                  <a:tcPr/>
                </a:tc>
                <a:extLst>
                  <a:ext uri="{0D108BD9-81ED-4DB2-BD59-A6C34878D82A}">
                    <a16:rowId xmlns:a16="http://schemas.microsoft.com/office/drawing/2014/main" val="1549228342"/>
                  </a:ext>
                </a:extLst>
              </a:tr>
              <a:tr h="370840">
                <a:tc>
                  <a:txBody>
                    <a:bodyPr/>
                    <a:lstStyle/>
                    <a:p>
                      <a:r>
                        <a:rPr kumimoji="1" lang="ja-JP" altLang="en-US" dirty="0"/>
                        <a:t>プロジェクト立上げ</a:t>
                      </a:r>
                      <a:endParaRPr kumimoji="1" lang="en-US" altLang="ja-JP" dirty="0"/>
                    </a:p>
                  </a:txBody>
                  <a:tcPr/>
                </a:tc>
                <a:tc>
                  <a:txBody>
                    <a:bodyPr/>
                    <a:lstStyle/>
                    <a:p>
                      <a:r>
                        <a:rPr kumimoji="1" lang="en-US" altLang="ja-JP" dirty="0"/>
                        <a:t>2016-05</a:t>
                      </a:r>
                      <a:endParaRPr kumimoji="1" lang="ja-JP" altLang="en-US" dirty="0"/>
                    </a:p>
                  </a:txBody>
                  <a:tcPr/>
                </a:tc>
                <a:extLst>
                  <a:ext uri="{0D108BD9-81ED-4DB2-BD59-A6C34878D82A}">
                    <a16:rowId xmlns:a16="http://schemas.microsoft.com/office/drawing/2014/main" val="2483220703"/>
                  </a:ext>
                </a:extLst>
              </a:tr>
              <a:tr h="370840">
                <a:tc>
                  <a:txBody>
                    <a:bodyPr/>
                    <a:lstStyle/>
                    <a:p>
                      <a:r>
                        <a:rPr kumimoji="1" lang="ja-JP" altLang="en-US" dirty="0"/>
                        <a:t>要求事項収集</a:t>
                      </a:r>
                    </a:p>
                  </a:txBody>
                  <a:tcPr/>
                </a:tc>
                <a:tc>
                  <a:txBody>
                    <a:bodyPr/>
                    <a:lstStyle/>
                    <a:p>
                      <a:r>
                        <a:rPr kumimoji="1" lang="en-US" altLang="ja-JP" dirty="0"/>
                        <a:t>2016-07</a:t>
                      </a:r>
                      <a:endParaRPr kumimoji="1" lang="ja-JP" altLang="en-US" dirty="0"/>
                    </a:p>
                  </a:txBody>
                  <a:tcPr/>
                </a:tc>
                <a:extLst>
                  <a:ext uri="{0D108BD9-81ED-4DB2-BD59-A6C34878D82A}">
                    <a16:rowId xmlns:a16="http://schemas.microsoft.com/office/drawing/2014/main" val="961738516"/>
                  </a:ext>
                </a:extLst>
              </a:tr>
              <a:tr h="370840">
                <a:tc>
                  <a:txBody>
                    <a:bodyPr/>
                    <a:lstStyle/>
                    <a:p>
                      <a:r>
                        <a:rPr kumimoji="1" lang="ja-JP" altLang="en-US" dirty="0"/>
                        <a:t>業務要件仕様書案（</a:t>
                      </a:r>
                      <a:r>
                        <a:rPr kumimoji="1" lang="en-US" altLang="ja-JP" dirty="0"/>
                        <a:t>BRS/RSM</a:t>
                      </a:r>
                      <a:r>
                        <a:rPr kumimoji="1" lang="ja-JP" altLang="en-US" dirty="0"/>
                        <a:t>）開発</a:t>
                      </a:r>
                    </a:p>
                  </a:txBody>
                  <a:tcPr/>
                </a:tc>
                <a:tc>
                  <a:txBody>
                    <a:bodyPr/>
                    <a:lstStyle/>
                    <a:p>
                      <a:r>
                        <a:rPr kumimoji="1" lang="en-US" altLang="ja-JP" dirty="0"/>
                        <a:t>2016-09</a:t>
                      </a:r>
                      <a:r>
                        <a:rPr kumimoji="1" lang="ja-JP" altLang="en-US" dirty="0"/>
                        <a:t>（</a:t>
                      </a:r>
                      <a:r>
                        <a:rPr kumimoji="1" lang="en-US" altLang="ja-JP" dirty="0"/>
                        <a:t>Forum</a:t>
                      </a:r>
                      <a:r>
                        <a:rPr kumimoji="1" lang="ja-JP" altLang="en-US" dirty="0"/>
                        <a:t>）</a:t>
                      </a:r>
                    </a:p>
                  </a:txBody>
                  <a:tcPr/>
                </a:tc>
                <a:extLst>
                  <a:ext uri="{0D108BD9-81ED-4DB2-BD59-A6C34878D82A}">
                    <a16:rowId xmlns:a16="http://schemas.microsoft.com/office/drawing/2014/main" val="1734150326"/>
                  </a:ext>
                </a:extLst>
              </a:tr>
              <a:tr h="370840">
                <a:tc>
                  <a:txBody>
                    <a:bodyPr/>
                    <a:lstStyle/>
                    <a:p>
                      <a:r>
                        <a:rPr kumimoji="1" lang="en-US" altLang="ja-JP" dirty="0"/>
                        <a:t>BRS/RSM</a:t>
                      </a:r>
                      <a:r>
                        <a:rPr kumimoji="1" lang="ja-JP" altLang="en-US" dirty="0"/>
                        <a:t>案公開レビュー</a:t>
                      </a:r>
                    </a:p>
                  </a:txBody>
                  <a:tcPr/>
                </a:tc>
                <a:tc>
                  <a:txBody>
                    <a:bodyPr/>
                    <a:lstStyle/>
                    <a:p>
                      <a:r>
                        <a:rPr kumimoji="1" lang="en-US" altLang="ja-JP" dirty="0"/>
                        <a:t>2016-11</a:t>
                      </a:r>
                      <a:endParaRPr kumimoji="1" lang="ja-JP" altLang="en-US" dirty="0"/>
                    </a:p>
                  </a:txBody>
                  <a:tcPr/>
                </a:tc>
                <a:extLst>
                  <a:ext uri="{0D108BD9-81ED-4DB2-BD59-A6C34878D82A}">
                    <a16:rowId xmlns:a16="http://schemas.microsoft.com/office/drawing/2014/main" val="3776471568"/>
                  </a:ext>
                </a:extLst>
              </a:tr>
              <a:tr h="370840">
                <a:tc>
                  <a:txBody>
                    <a:bodyPr/>
                    <a:lstStyle/>
                    <a:p>
                      <a:r>
                        <a:rPr kumimoji="1" lang="ja-JP" altLang="en-US" dirty="0"/>
                        <a:t>情報項目（</a:t>
                      </a:r>
                      <a:r>
                        <a:rPr kumimoji="1" lang="en-US" altLang="ja-JP" dirty="0"/>
                        <a:t>CC/BIE</a:t>
                      </a:r>
                      <a:r>
                        <a:rPr kumimoji="1" lang="ja-JP" altLang="en-US" dirty="0"/>
                        <a:t>）提案</a:t>
                      </a:r>
                    </a:p>
                  </a:txBody>
                  <a:tcPr/>
                </a:tc>
                <a:tc>
                  <a:txBody>
                    <a:bodyPr/>
                    <a:lstStyle/>
                    <a:p>
                      <a:r>
                        <a:rPr kumimoji="1" lang="en-US" altLang="ja-JP" dirty="0"/>
                        <a:t>2016-12</a:t>
                      </a:r>
                      <a:endParaRPr kumimoji="1" lang="ja-JP" altLang="en-US" dirty="0"/>
                    </a:p>
                  </a:txBody>
                  <a:tcPr/>
                </a:tc>
                <a:extLst>
                  <a:ext uri="{0D108BD9-81ED-4DB2-BD59-A6C34878D82A}">
                    <a16:rowId xmlns:a16="http://schemas.microsoft.com/office/drawing/2014/main" val="1975189585"/>
                  </a:ext>
                </a:extLst>
              </a:tr>
              <a:tr h="370840">
                <a:tc>
                  <a:txBody>
                    <a:bodyPr/>
                    <a:lstStyle/>
                    <a:p>
                      <a:r>
                        <a:rPr kumimoji="1" lang="en-US" altLang="ja-JP" dirty="0"/>
                        <a:t>CC/BIE/XML Schema </a:t>
                      </a:r>
                      <a:r>
                        <a:rPr kumimoji="1" lang="ja-JP" altLang="en-US" dirty="0"/>
                        <a:t>品質検査</a:t>
                      </a:r>
                    </a:p>
                  </a:txBody>
                  <a:tcPr/>
                </a:tc>
                <a:tc>
                  <a:txBody>
                    <a:bodyPr/>
                    <a:lstStyle/>
                    <a:p>
                      <a:r>
                        <a:rPr kumimoji="1" lang="en-US" altLang="ja-JP" dirty="0"/>
                        <a:t>2017-03</a:t>
                      </a:r>
                      <a:r>
                        <a:rPr kumimoji="1" lang="ja-JP" altLang="en-US" dirty="0"/>
                        <a:t>（</a:t>
                      </a:r>
                      <a:r>
                        <a:rPr kumimoji="1" lang="en-US" altLang="ja-JP" dirty="0"/>
                        <a:t>Forum</a:t>
                      </a:r>
                      <a:r>
                        <a:rPr kumimoji="1" lang="ja-JP" altLang="en-US" dirty="0"/>
                        <a:t>）</a:t>
                      </a:r>
                    </a:p>
                  </a:txBody>
                  <a:tcPr/>
                </a:tc>
                <a:extLst>
                  <a:ext uri="{0D108BD9-81ED-4DB2-BD59-A6C34878D82A}">
                    <a16:rowId xmlns:a16="http://schemas.microsoft.com/office/drawing/2014/main" val="441751996"/>
                  </a:ext>
                </a:extLst>
              </a:tr>
              <a:tr h="370840">
                <a:tc>
                  <a:txBody>
                    <a:bodyPr/>
                    <a:lstStyle/>
                    <a:p>
                      <a:r>
                        <a:rPr kumimoji="1" lang="ja-JP" altLang="en-US" dirty="0"/>
                        <a:t>プロジェクト完了</a:t>
                      </a:r>
                    </a:p>
                  </a:txBody>
                  <a:tcPr/>
                </a:tc>
                <a:tc>
                  <a:txBody>
                    <a:bodyPr/>
                    <a:lstStyle/>
                    <a:p>
                      <a:r>
                        <a:rPr kumimoji="1" lang="en-US" altLang="ja-JP" dirty="0"/>
                        <a:t>2017-04</a:t>
                      </a:r>
                      <a:endParaRPr kumimoji="1" lang="ja-JP" altLang="en-US" dirty="0"/>
                    </a:p>
                  </a:txBody>
                  <a:tcPr/>
                </a:tc>
                <a:extLst>
                  <a:ext uri="{0D108BD9-81ED-4DB2-BD59-A6C34878D82A}">
                    <a16:rowId xmlns:a16="http://schemas.microsoft.com/office/drawing/2014/main" val="2534211849"/>
                  </a:ext>
                </a:extLst>
              </a:tr>
              <a:tr h="370840">
                <a:tc>
                  <a:txBody>
                    <a:bodyPr/>
                    <a:lstStyle/>
                    <a:p>
                      <a:r>
                        <a:rPr kumimoji="1" lang="ja-JP" altLang="en-US" dirty="0"/>
                        <a:t>公開</a:t>
                      </a:r>
                    </a:p>
                  </a:txBody>
                  <a:tcPr/>
                </a:tc>
                <a:tc>
                  <a:txBody>
                    <a:bodyPr/>
                    <a:lstStyle/>
                    <a:p>
                      <a:r>
                        <a:rPr kumimoji="1" lang="en-US" altLang="ja-JP" dirty="0"/>
                        <a:t>2017-05</a:t>
                      </a:r>
                      <a:endParaRPr kumimoji="1" lang="ja-JP" altLang="en-US" dirty="0"/>
                    </a:p>
                  </a:txBody>
                  <a:tcPr/>
                </a:tc>
                <a:extLst>
                  <a:ext uri="{0D108BD9-81ED-4DB2-BD59-A6C34878D82A}">
                    <a16:rowId xmlns:a16="http://schemas.microsoft.com/office/drawing/2014/main" val="857749495"/>
                  </a:ext>
                </a:extLst>
              </a:tr>
            </a:tbl>
          </a:graphicData>
        </a:graphic>
      </p:graphicFrame>
    </p:spTree>
    <p:extLst>
      <p:ext uri="{BB962C8B-B14F-4D97-AF65-F5344CB8AC3E}">
        <p14:creationId xmlns:p14="http://schemas.microsoft.com/office/powerpoint/2010/main" val="2740744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ローチャート: 代替処理 2"/>
          <p:cNvSpPr/>
          <p:nvPr/>
        </p:nvSpPr>
        <p:spPr>
          <a:xfrm>
            <a:off x="1864895" y="1419726"/>
            <a:ext cx="2490537" cy="122722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発注者</a:t>
            </a:r>
          </a:p>
        </p:txBody>
      </p:sp>
      <p:sp>
        <p:nvSpPr>
          <p:cNvPr id="4" name="フローチャート: 代替処理 3"/>
          <p:cNvSpPr/>
          <p:nvPr/>
        </p:nvSpPr>
        <p:spPr>
          <a:xfrm>
            <a:off x="7792453" y="1419725"/>
            <a:ext cx="2490537" cy="122722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受注者</a:t>
            </a:r>
          </a:p>
        </p:txBody>
      </p:sp>
      <p:sp>
        <p:nvSpPr>
          <p:cNvPr id="7" name="テキスト ボックス 6"/>
          <p:cNvSpPr txBox="1"/>
          <p:nvPr/>
        </p:nvSpPr>
        <p:spPr>
          <a:xfrm>
            <a:off x="2273968" y="397042"/>
            <a:ext cx="7062537" cy="584775"/>
          </a:xfrm>
          <a:prstGeom prst="rect">
            <a:avLst/>
          </a:prstGeom>
          <a:noFill/>
        </p:spPr>
        <p:txBody>
          <a:bodyPr wrap="square" rtlCol="0">
            <a:spAutoFit/>
          </a:bodyPr>
          <a:lstStyle/>
          <a:p>
            <a:pPr algn="ctr"/>
            <a:r>
              <a:rPr kumimoji="1" lang="ja-JP" altLang="en-US" sz="3200" b="1" dirty="0"/>
              <a:t>スケジューリング</a:t>
            </a:r>
            <a:r>
              <a:rPr lang="en-US" altLang="ja-JP" sz="3200" b="1" dirty="0"/>
              <a:t>SCM</a:t>
            </a:r>
            <a:r>
              <a:rPr lang="ja-JP" altLang="en-US" sz="3200" b="1" dirty="0"/>
              <a:t>基本プロセス</a:t>
            </a:r>
            <a:endParaRPr kumimoji="1" lang="ja-JP" altLang="en-US" sz="3200" b="1" dirty="0"/>
          </a:p>
        </p:txBody>
      </p:sp>
      <p:cxnSp>
        <p:nvCxnSpPr>
          <p:cNvPr id="8" name="直線矢印コネクタ 7"/>
          <p:cNvCxnSpPr/>
          <p:nvPr/>
        </p:nvCxnSpPr>
        <p:spPr>
          <a:xfrm>
            <a:off x="4558230" y="2267015"/>
            <a:ext cx="3019926" cy="0"/>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a:off x="4558230" y="1850455"/>
            <a:ext cx="3019926" cy="0"/>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V="1">
            <a:off x="2942390" y="3545213"/>
            <a:ext cx="6095331" cy="11495"/>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flipV="1">
            <a:off x="2942390" y="4340368"/>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2942390" y="5250130"/>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3034397" y="6130210"/>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4244342" y="1903294"/>
            <a:ext cx="3548111" cy="646331"/>
          </a:xfrm>
          <a:prstGeom prst="rect">
            <a:avLst/>
          </a:prstGeom>
          <a:noFill/>
        </p:spPr>
        <p:txBody>
          <a:bodyPr wrap="square" rtlCol="0">
            <a:spAutoFit/>
          </a:bodyPr>
          <a:lstStyle/>
          <a:p>
            <a:pPr algn="ctr"/>
            <a:r>
              <a:rPr kumimoji="1" lang="en-US" altLang="ja-JP" sz="2400" dirty="0"/>
              <a:t>CISDF</a:t>
            </a:r>
          </a:p>
          <a:p>
            <a:pPr algn="ctr"/>
            <a:r>
              <a:rPr lang="en-US" altLang="ja-JP" sz="1200" dirty="0"/>
              <a:t>Cross Industry Scheduling Demand Forecast</a:t>
            </a:r>
            <a:endParaRPr kumimoji="1" lang="ja-JP" altLang="en-US" sz="1200" dirty="0"/>
          </a:p>
        </p:txBody>
      </p:sp>
      <p:sp>
        <p:nvSpPr>
          <p:cNvPr id="17" name="テキスト ボックス 16"/>
          <p:cNvSpPr txBox="1"/>
          <p:nvPr/>
        </p:nvSpPr>
        <p:spPr>
          <a:xfrm>
            <a:off x="4294137" y="3130514"/>
            <a:ext cx="3548111" cy="646331"/>
          </a:xfrm>
          <a:prstGeom prst="rect">
            <a:avLst/>
          </a:prstGeom>
          <a:noFill/>
        </p:spPr>
        <p:txBody>
          <a:bodyPr wrap="square" rtlCol="0">
            <a:spAutoFit/>
          </a:bodyPr>
          <a:lstStyle/>
          <a:p>
            <a:pPr algn="ctr"/>
            <a:r>
              <a:rPr kumimoji="1" lang="en-US" altLang="ja-JP" sz="2400" dirty="0"/>
              <a:t>CISSI</a:t>
            </a:r>
          </a:p>
          <a:p>
            <a:pPr algn="ctr"/>
            <a:r>
              <a:rPr lang="en-US" altLang="ja-JP" sz="1200" dirty="0"/>
              <a:t>Cross Industry Scheduling Supply Instruction</a:t>
            </a:r>
            <a:endParaRPr kumimoji="1" lang="ja-JP" altLang="en-US" sz="1200" dirty="0"/>
          </a:p>
        </p:txBody>
      </p:sp>
      <p:sp>
        <p:nvSpPr>
          <p:cNvPr id="18" name="テキスト ボックス 17"/>
          <p:cNvSpPr txBox="1"/>
          <p:nvPr/>
        </p:nvSpPr>
        <p:spPr>
          <a:xfrm>
            <a:off x="4355432" y="3937246"/>
            <a:ext cx="3548111" cy="646331"/>
          </a:xfrm>
          <a:prstGeom prst="rect">
            <a:avLst/>
          </a:prstGeom>
          <a:noFill/>
        </p:spPr>
        <p:txBody>
          <a:bodyPr wrap="square" rtlCol="0">
            <a:spAutoFit/>
          </a:bodyPr>
          <a:lstStyle/>
          <a:p>
            <a:pPr algn="ctr"/>
            <a:r>
              <a:rPr kumimoji="1" lang="en-US" altLang="ja-JP" sz="2400" dirty="0"/>
              <a:t>CISSN</a:t>
            </a:r>
          </a:p>
          <a:p>
            <a:pPr algn="ctr"/>
            <a:r>
              <a:rPr lang="en-US" altLang="ja-JP" sz="1200" dirty="0"/>
              <a:t>Cross Industry Scheduling Supply Notification</a:t>
            </a:r>
            <a:endParaRPr kumimoji="1" lang="ja-JP" altLang="en-US" sz="1200" dirty="0"/>
          </a:p>
        </p:txBody>
      </p:sp>
      <p:sp>
        <p:nvSpPr>
          <p:cNvPr id="19" name="テキスト ボックス 18"/>
          <p:cNvSpPr txBox="1"/>
          <p:nvPr/>
        </p:nvSpPr>
        <p:spPr>
          <a:xfrm>
            <a:off x="4355432" y="4849851"/>
            <a:ext cx="3548111" cy="646331"/>
          </a:xfrm>
          <a:prstGeom prst="rect">
            <a:avLst/>
          </a:prstGeom>
          <a:noFill/>
        </p:spPr>
        <p:txBody>
          <a:bodyPr wrap="square" rtlCol="0">
            <a:spAutoFit/>
          </a:bodyPr>
          <a:lstStyle/>
          <a:p>
            <a:pPr algn="ctr"/>
            <a:r>
              <a:rPr kumimoji="1" lang="en-US" altLang="ja-JP" sz="2400" dirty="0"/>
              <a:t>CIDD</a:t>
            </a:r>
          </a:p>
          <a:p>
            <a:pPr algn="ctr"/>
            <a:r>
              <a:rPr lang="en-US" altLang="ja-JP" sz="1200" dirty="0"/>
              <a:t>Cross Industry Delivery Dispatch Advice</a:t>
            </a:r>
            <a:endParaRPr kumimoji="1" lang="ja-JP" altLang="en-US" sz="1200" dirty="0"/>
          </a:p>
        </p:txBody>
      </p:sp>
      <p:sp>
        <p:nvSpPr>
          <p:cNvPr id="20" name="テキスト ボックス 19"/>
          <p:cNvSpPr txBox="1"/>
          <p:nvPr/>
        </p:nvSpPr>
        <p:spPr>
          <a:xfrm>
            <a:off x="4355432" y="5754153"/>
            <a:ext cx="3548111" cy="646331"/>
          </a:xfrm>
          <a:prstGeom prst="rect">
            <a:avLst/>
          </a:prstGeom>
          <a:noFill/>
        </p:spPr>
        <p:txBody>
          <a:bodyPr wrap="square" rtlCol="0">
            <a:spAutoFit/>
          </a:bodyPr>
          <a:lstStyle/>
          <a:p>
            <a:pPr algn="ctr"/>
            <a:r>
              <a:rPr kumimoji="1" lang="en-US" altLang="ja-JP" sz="2400" dirty="0"/>
              <a:t>CII</a:t>
            </a:r>
          </a:p>
          <a:p>
            <a:pPr algn="ctr"/>
            <a:r>
              <a:rPr lang="en-US" altLang="ja-JP" sz="1200" dirty="0"/>
              <a:t>Cross Industry Invoice</a:t>
            </a:r>
            <a:endParaRPr kumimoji="1" lang="ja-JP" altLang="en-US" sz="1200" dirty="0"/>
          </a:p>
        </p:txBody>
      </p:sp>
      <p:sp>
        <p:nvSpPr>
          <p:cNvPr id="21" name="テキスト ボックス 20"/>
          <p:cNvSpPr txBox="1"/>
          <p:nvPr/>
        </p:nvSpPr>
        <p:spPr>
          <a:xfrm>
            <a:off x="5148010" y="1383801"/>
            <a:ext cx="1962953" cy="369332"/>
          </a:xfrm>
          <a:prstGeom prst="rect">
            <a:avLst/>
          </a:prstGeom>
          <a:noFill/>
          <a:ln>
            <a:solidFill>
              <a:schemeClr val="accent1"/>
            </a:solidFill>
          </a:ln>
        </p:spPr>
        <p:txBody>
          <a:bodyPr wrap="square" rtlCol="0">
            <a:spAutoFit/>
          </a:bodyPr>
          <a:lstStyle/>
          <a:p>
            <a:pPr algn="ctr"/>
            <a:r>
              <a:rPr kumimoji="1" lang="ja-JP" altLang="en-US" dirty="0"/>
              <a:t>需要予測：調整</a:t>
            </a:r>
          </a:p>
        </p:txBody>
      </p:sp>
      <p:sp>
        <p:nvSpPr>
          <p:cNvPr id="22" name="テキスト ボックス 21"/>
          <p:cNvSpPr txBox="1"/>
          <p:nvPr/>
        </p:nvSpPr>
        <p:spPr>
          <a:xfrm>
            <a:off x="2929022" y="3049972"/>
            <a:ext cx="1962953" cy="369332"/>
          </a:xfrm>
          <a:prstGeom prst="rect">
            <a:avLst/>
          </a:prstGeom>
          <a:noFill/>
          <a:ln>
            <a:solidFill>
              <a:schemeClr val="accent1"/>
            </a:solidFill>
          </a:ln>
        </p:spPr>
        <p:txBody>
          <a:bodyPr wrap="square" rtlCol="0">
            <a:spAutoFit/>
          </a:bodyPr>
          <a:lstStyle/>
          <a:p>
            <a:pPr algn="ctr"/>
            <a:r>
              <a:rPr lang="ja-JP" altLang="en-US" dirty="0"/>
              <a:t>納入指示：便毎</a:t>
            </a:r>
            <a:endParaRPr kumimoji="1" lang="ja-JP" altLang="en-US" dirty="0"/>
          </a:p>
        </p:txBody>
      </p:sp>
      <p:sp>
        <p:nvSpPr>
          <p:cNvPr id="23" name="テキスト ボックス 22"/>
          <p:cNvSpPr txBox="1"/>
          <p:nvPr/>
        </p:nvSpPr>
        <p:spPr>
          <a:xfrm>
            <a:off x="7113004" y="3832254"/>
            <a:ext cx="2691396" cy="369332"/>
          </a:xfrm>
          <a:prstGeom prst="rect">
            <a:avLst/>
          </a:prstGeom>
          <a:noFill/>
          <a:ln>
            <a:solidFill>
              <a:schemeClr val="accent1"/>
            </a:solidFill>
          </a:ln>
        </p:spPr>
        <p:txBody>
          <a:bodyPr wrap="square" rtlCol="0">
            <a:spAutoFit/>
          </a:bodyPr>
          <a:lstStyle/>
          <a:p>
            <a:pPr algn="ctr"/>
            <a:r>
              <a:rPr lang="ja-JP" altLang="en-US" dirty="0"/>
              <a:t>納入通知：差異の場合</a:t>
            </a:r>
            <a:endParaRPr kumimoji="1" lang="ja-JP" altLang="en-US" dirty="0"/>
          </a:p>
        </p:txBody>
      </p:sp>
      <p:sp>
        <p:nvSpPr>
          <p:cNvPr id="24" name="テキスト ボックス 23"/>
          <p:cNvSpPr txBox="1"/>
          <p:nvPr/>
        </p:nvSpPr>
        <p:spPr>
          <a:xfrm>
            <a:off x="7113004" y="4756031"/>
            <a:ext cx="2691396" cy="369332"/>
          </a:xfrm>
          <a:prstGeom prst="rect">
            <a:avLst/>
          </a:prstGeom>
          <a:noFill/>
          <a:ln>
            <a:solidFill>
              <a:schemeClr val="accent1"/>
            </a:solidFill>
          </a:ln>
        </p:spPr>
        <p:txBody>
          <a:bodyPr wrap="square" rtlCol="0">
            <a:spAutoFit/>
          </a:bodyPr>
          <a:lstStyle/>
          <a:p>
            <a:pPr algn="ctr"/>
            <a:r>
              <a:rPr lang="ja-JP" altLang="en-US" dirty="0"/>
              <a:t>出荷通知：日毎</a:t>
            </a:r>
            <a:endParaRPr kumimoji="1" lang="ja-JP" altLang="en-US" dirty="0"/>
          </a:p>
        </p:txBody>
      </p:sp>
      <p:sp>
        <p:nvSpPr>
          <p:cNvPr id="25" name="テキスト ボックス 24"/>
          <p:cNvSpPr txBox="1"/>
          <p:nvPr/>
        </p:nvSpPr>
        <p:spPr>
          <a:xfrm>
            <a:off x="7113004" y="5618895"/>
            <a:ext cx="2691396" cy="369332"/>
          </a:xfrm>
          <a:prstGeom prst="rect">
            <a:avLst/>
          </a:prstGeom>
          <a:noFill/>
          <a:ln>
            <a:solidFill>
              <a:schemeClr val="accent1"/>
            </a:solidFill>
          </a:ln>
        </p:spPr>
        <p:txBody>
          <a:bodyPr wrap="square" rtlCol="0">
            <a:spAutoFit/>
          </a:bodyPr>
          <a:lstStyle/>
          <a:p>
            <a:pPr algn="ctr"/>
            <a:r>
              <a:rPr lang="ja-JP" altLang="en-US" dirty="0"/>
              <a:t>請求：月毎</a:t>
            </a:r>
            <a:endParaRPr kumimoji="1" lang="ja-JP" altLang="en-US" dirty="0"/>
          </a:p>
        </p:txBody>
      </p:sp>
    </p:spTree>
    <p:extLst>
      <p:ext uri="{BB962C8B-B14F-4D97-AF65-F5344CB8AC3E}">
        <p14:creationId xmlns:p14="http://schemas.microsoft.com/office/powerpoint/2010/main" val="3275672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5447928" y="584488"/>
            <a:ext cx="1584176" cy="792088"/>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発注元</a:t>
            </a:r>
          </a:p>
        </p:txBody>
      </p:sp>
      <p:sp>
        <p:nvSpPr>
          <p:cNvPr id="6" name="角丸四角形 5"/>
          <p:cNvSpPr/>
          <p:nvPr/>
        </p:nvSpPr>
        <p:spPr>
          <a:xfrm>
            <a:off x="3244764" y="2276872"/>
            <a:ext cx="1915132" cy="7200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仕入先</a:t>
            </a:r>
            <a:endParaRPr lang="en-US" altLang="ja-JP" dirty="0">
              <a:solidFill>
                <a:schemeClr val="tx1"/>
              </a:solidFill>
            </a:endParaRPr>
          </a:p>
          <a:p>
            <a:pPr algn="ctr"/>
            <a:r>
              <a:rPr lang="ja-JP" altLang="en-US" dirty="0">
                <a:solidFill>
                  <a:schemeClr val="tx1"/>
                </a:solidFill>
              </a:rPr>
              <a:t>１次サプライヤー</a:t>
            </a:r>
          </a:p>
        </p:txBody>
      </p:sp>
      <p:sp>
        <p:nvSpPr>
          <p:cNvPr id="7" name="角丸四角形 6"/>
          <p:cNvSpPr/>
          <p:nvPr/>
        </p:nvSpPr>
        <p:spPr>
          <a:xfrm>
            <a:off x="7304177" y="4437112"/>
            <a:ext cx="1584176" cy="7200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納入先</a:t>
            </a:r>
          </a:p>
        </p:txBody>
      </p:sp>
      <p:sp>
        <p:nvSpPr>
          <p:cNvPr id="8" name="角丸四角形 7"/>
          <p:cNvSpPr/>
          <p:nvPr/>
        </p:nvSpPr>
        <p:spPr>
          <a:xfrm>
            <a:off x="3575720" y="4437112"/>
            <a:ext cx="1584176" cy="720080"/>
          </a:xfrm>
          <a:prstGeom prst="roundRect">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出荷元</a:t>
            </a:r>
            <a:endParaRPr lang="en-US" altLang="ja-JP" dirty="0">
              <a:solidFill>
                <a:schemeClr val="tx1"/>
              </a:solidFill>
            </a:endParaRPr>
          </a:p>
          <a:p>
            <a:pPr algn="ctr"/>
            <a:r>
              <a:rPr lang="ja-JP" altLang="en-US" dirty="0">
                <a:solidFill>
                  <a:schemeClr val="tx1"/>
                </a:solidFill>
              </a:rPr>
              <a:t>（製造者）</a:t>
            </a:r>
          </a:p>
        </p:txBody>
      </p:sp>
      <p:sp>
        <p:nvSpPr>
          <p:cNvPr id="9" name="角丸四角形 8"/>
          <p:cNvSpPr/>
          <p:nvPr/>
        </p:nvSpPr>
        <p:spPr>
          <a:xfrm>
            <a:off x="7320136" y="2276872"/>
            <a:ext cx="1944216" cy="7200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支給先</a:t>
            </a:r>
            <a:endParaRPr lang="en-US" altLang="ja-JP" dirty="0">
              <a:solidFill>
                <a:schemeClr val="tx1"/>
              </a:solidFill>
            </a:endParaRPr>
          </a:p>
          <a:p>
            <a:pPr algn="ctr"/>
            <a:r>
              <a:rPr lang="ja-JP" altLang="en-US" dirty="0">
                <a:solidFill>
                  <a:schemeClr val="tx1"/>
                </a:solidFill>
              </a:rPr>
              <a:t>１次サプライヤー</a:t>
            </a:r>
          </a:p>
        </p:txBody>
      </p:sp>
      <p:sp>
        <p:nvSpPr>
          <p:cNvPr id="10" name="右矢印 9"/>
          <p:cNvSpPr/>
          <p:nvPr/>
        </p:nvSpPr>
        <p:spPr>
          <a:xfrm>
            <a:off x="5159897" y="4797152"/>
            <a:ext cx="2144281"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1026" name="Picture 2" descr="C:\Users\sugamata\AppData\Local\Microsoft\Windows\Temporary Internet Files\Content.IE5\D3X9DL12\lgi01a2014032408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4236" y="4480536"/>
            <a:ext cx="611560" cy="424628"/>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直線矢印コネクタ 11"/>
          <p:cNvCxnSpPr/>
          <p:nvPr/>
        </p:nvCxnSpPr>
        <p:spPr>
          <a:xfrm flipH="1">
            <a:off x="4914748" y="1376576"/>
            <a:ext cx="792088" cy="9002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H="1">
            <a:off x="4379925" y="1169264"/>
            <a:ext cx="1038784" cy="11076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6635354" y="1360493"/>
            <a:ext cx="792088" cy="9002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7523534" y="2978892"/>
            <a:ext cx="0" cy="1440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V="1">
            <a:off x="8096265" y="2906599"/>
            <a:ext cx="0" cy="14835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H="1" flipV="1">
            <a:off x="7031399" y="1102949"/>
            <a:ext cx="1064866" cy="11578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4986526" y="3059086"/>
            <a:ext cx="0" cy="1440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a:off x="4320385" y="2996513"/>
            <a:ext cx="0" cy="1440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flipH="1">
            <a:off x="4367808" y="5373216"/>
            <a:ext cx="3600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flipH="1">
            <a:off x="4367808" y="6597352"/>
            <a:ext cx="3600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a:off x="4367808" y="5733256"/>
            <a:ext cx="3600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a:off x="4367808" y="6165304"/>
            <a:ext cx="3600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893588" y="1964530"/>
            <a:ext cx="2376264" cy="307777"/>
          </a:xfrm>
          <a:prstGeom prst="rect">
            <a:avLst/>
          </a:prstGeom>
          <a:noFill/>
        </p:spPr>
        <p:txBody>
          <a:bodyPr wrap="square" rtlCol="0">
            <a:spAutoFit/>
          </a:bodyPr>
          <a:lstStyle/>
          <a:p>
            <a:r>
              <a:rPr lang="ja-JP" altLang="en-US" sz="1400" dirty="0"/>
              <a:t>①</a:t>
            </a:r>
            <a:r>
              <a:rPr lang="en-US" altLang="ja-JP" sz="1400" dirty="0"/>
              <a:t>DELFOR</a:t>
            </a:r>
            <a:r>
              <a:rPr lang="ja-JP" altLang="en-US" sz="1400" dirty="0"/>
              <a:t>（支給提示）</a:t>
            </a:r>
          </a:p>
        </p:txBody>
      </p:sp>
      <p:sp>
        <p:nvSpPr>
          <p:cNvPr id="23" name="テキスト ボックス 22"/>
          <p:cNvSpPr txBox="1"/>
          <p:nvPr/>
        </p:nvSpPr>
        <p:spPr>
          <a:xfrm>
            <a:off x="5381419" y="1464517"/>
            <a:ext cx="2041713" cy="307777"/>
          </a:xfrm>
          <a:prstGeom prst="rect">
            <a:avLst/>
          </a:prstGeom>
          <a:noFill/>
        </p:spPr>
        <p:txBody>
          <a:bodyPr wrap="square" rtlCol="0">
            <a:spAutoFit/>
          </a:bodyPr>
          <a:lstStyle/>
          <a:p>
            <a:r>
              <a:rPr lang="ja-JP" altLang="en-US" sz="1400" dirty="0"/>
              <a:t>①</a:t>
            </a:r>
            <a:r>
              <a:rPr lang="en-US" altLang="ja-JP" sz="1400" dirty="0"/>
              <a:t>DELFOR</a:t>
            </a:r>
            <a:r>
              <a:rPr lang="ja-JP" altLang="en-US" sz="1400" dirty="0"/>
              <a:t>（内示）</a:t>
            </a:r>
          </a:p>
        </p:txBody>
      </p:sp>
      <p:sp>
        <p:nvSpPr>
          <p:cNvPr id="24" name="テキスト ボックス 23"/>
          <p:cNvSpPr txBox="1"/>
          <p:nvPr/>
        </p:nvSpPr>
        <p:spPr>
          <a:xfrm>
            <a:off x="7116274" y="3212976"/>
            <a:ext cx="2306636" cy="307777"/>
          </a:xfrm>
          <a:prstGeom prst="rect">
            <a:avLst/>
          </a:prstGeom>
          <a:noFill/>
        </p:spPr>
        <p:txBody>
          <a:bodyPr wrap="square" rtlCol="0">
            <a:spAutoFit/>
          </a:bodyPr>
          <a:lstStyle/>
          <a:p>
            <a:r>
              <a:rPr lang="ja-JP" altLang="en-US" sz="1400" dirty="0"/>
              <a:t>②</a:t>
            </a:r>
            <a:r>
              <a:rPr lang="en-US" altLang="ja-JP" sz="1400" dirty="0"/>
              <a:t>DELFOR</a:t>
            </a:r>
            <a:r>
              <a:rPr lang="ja-JP" altLang="en-US" sz="1400" dirty="0"/>
              <a:t>（支給提示）</a:t>
            </a:r>
          </a:p>
        </p:txBody>
      </p:sp>
      <p:sp>
        <p:nvSpPr>
          <p:cNvPr id="26" name="テキスト ボックス 25"/>
          <p:cNvSpPr txBox="1"/>
          <p:nvPr/>
        </p:nvSpPr>
        <p:spPr>
          <a:xfrm>
            <a:off x="4637255" y="3164971"/>
            <a:ext cx="1812878" cy="307777"/>
          </a:xfrm>
          <a:prstGeom prst="rect">
            <a:avLst/>
          </a:prstGeom>
          <a:noFill/>
        </p:spPr>
        <p:txBody>
          <a:bodyPr wrap="square" rtlCol="0">
            <a:spAutoFit/>
          </a:bodyPr>
          <a:lstStyle/>
          <a:p>
            <a:r>
              <a:rPr lang="ja-JP" altLang="en-US" sz="1400" dirty="0"/>
              <a:t>②</a:t>
            </a:r>
            <a:r>
              <a:rPr lang="en-US" altLang="ja-JP" sz="1400" dirty="0"/>
              <a:t>DELFOR</a:t>
            </a:r>
            <a:r>
              <a:rPr lang="ja-JP" altLang="en-US" sz="1400" dirty="0"/>
              <a:t>（内示）</a:t>
            </a:r>
          </a:p>
        </p:txBody>
      </p:sp>
      <p:sp>
        <p:nvSpPr>
          <p:cNvPr id="28" name="テキスト ボックス 27"/>
          <p:cNvSpPr txBox="1"/>
          <p:nvPr/>
        </p:nvSpPr>
        <p:spPr>
          <a:xfrm>
            <a:off x="7320135" y="1503388"/>
            <a:ext cx="2238643" cy="307777"/>
          </a:xfrm>
          <a:prstGeom prst="rect">
            <a:avLst/>
          </a:prstGeom>
          <a:noFill/>
        </p:spPr>
        <p:txBody>
          <a:bodyPr wrap="square" rtlCol="0">
            <a:spAutoFit/>
          </a:bodyPr>
          <a:lstStyle/>
          <a:p>
            <a:r>
              <a:rPr lang="ja-JP" altLang="en-US" sz="1400" dirty="0"/>
              <a:t>④</a:t>
            </a:r>
            <a:r>
              <a:rPr lang="en-US" altLang="ja-JP" sz="1400" dirty="0"/>
              <a:t>DELFOR</a:t>
            </a:r>
            <a:r>
              <a:rPr lang="ja-JP" altLang="en-US" sz="1400" dirty="0"/>
              <a:t>（支給要望）</a:t>
            </a:r>
          </a:p>
        </p:txBody>
      </p:sp>
      <p:sp>
        <p:nvSpPr>
          <p:cNvPr id="31" name="テキスト ボックス 30"/>
          <p:cNvSpPr txBox="1"/>
          <p:nvPr/>
        </p:nvSpPr>
        <p:spPr>
          <a:xfrm>
            <a:off x="7808233" y="3933056"/>
            <a:ext cx="2160240" cy="307777"/>
          </a:xfrm>
          <a:prstGeom prst="rect">
            <a:avLst/>
          </a:prstGeom>
          <a:noFill/>
        </p:spPr>
        <p:txBody>
          <a:bodyPr wrap="square" rtlCol="0">
            <a:spAutoFit/>
          </a:bodyPr>
          <a:lstStyle/>
          <a:p>
            <a:r>
              <a:rPr lang="ja-JP" altLang="en-US" sz="1400" dirty="0"/>
              <a:t>③</a:t>
            </a:r>
            <a:r>
              <a:rPr lang="en-US" altLang="ja-JP" sz="1400" dirty="0"/>
              <a:t>DELFOR</a:t>
            </a:r>
            <a:r>
              <a:rPr lang="ja-JP" altLang="en-US" sz="1400" dirty="0"/>
              <a:t>（支給要望）</a:t>
            </a:r>
          </a:p>
        </p:txBody>
      </p:sp>
      <p:sp>
        <p:nvSpPr>
          <p:cNvPr id="32" name="テキスト ボックス 31"/>
          <p:cNvSpPr txBox="1"/>
          <p:nvPr/>
        </p:nvSpPr>
        <p:spPr>
          <a:xfrm>
            <a:off x="4637254" y="1801880"/>
            <a:ext cx="1916615" cy="316540"/>
          </a:xfrm>
          <a:prstGeom prst="rect">
            <a:avLst/>
          </a:prstGeom>
          <a:noFill/>
        </p:spPr>
        <p:txBody>
          <a:bodyPr wrap="square" rtlCol="0">
            <a:spAutoFit/>
          </a:bodyPr>
          <a:lstStyle/>
          <a:p>
            <a:r>
              <a:rPr lang="ja-JP" altLang="en-US" sz="1400" dirty="0"/>
              <a:t>⑤</a:t>
            </a:r>
            <a:r>
              <a:rPr lang="en-US" altLang="ja-JP" sz="1400" dirty="0"/>
              <a:t>DELFOR</a:t>
            </a:r>
            <a:r>
              <a:rPr lang="ja-JP" altLang="en-US" sz="1400" dirty="0"/>
              <a:t>（確定）</a:t>
            </a:r>
          </a:p>
        </p:txBody>
      </p:sp>
      <p:sp>
        <p:nvSpPr>
          <p:cNvPr id="35" name="テキスト ボックス 34"/>
          <p:cNvSpPr txBox="1"/>
          <p:nvPr/>
        </p:nvSpPr>
        <p:spPr>
          <a:xfrm>
            <a:off x="4320384" y="3640767"/>
            <a:ext cx="1936359" cy="307777"/>
          </a:xfrm>
          <a:prstGeom prst="rect">
            <a:avLst/>
          </a:prstGeom>
          <a:noFill/>
        </p:spPr>
        <p:txBody>
          <a:bodyPr wrap="square" rtlCol="0">
            <a:spAutoFit/>
          </a:bodyPr>
          <a:lstStyle/>
          <a:p>
            <a:r>
              <a:rPr lang="ja-JP" altLang="en-US" sz="1400" dirty="0"/>
              <a:t>⑤</a:t>
            </a:r>
            <a:r>
              <a:rPr lang="en-US" altLang="ja-JP" sz="1400" dirty="0"/>
              <a:t>DELFOR</a:t>
            </a:r>
            <a:r>
              <a:rPr lang="ja-JP" altLang="en-US" sz="1400" dirty="0"/>
              <a:t>（確定）</a:t>
            </a:r>
          </a:p>
        </p:txBody>
      </p:sp>
      <p:sp>
        <p:nvSpPr>
          <p:cNvPr id="36" name="テキスト ボックス 35"/>
          <p:cNvSpPr txBox="1"/>
          <p:nvPr/>
        </p:nvSpPr>
        <p:spPr>
          <a:xfrm>
            <a:off x="5447928" y="5109100"/>
            <a:ext cx="1856248" cy="307777"/>
          </a:xfrm>
          <a:prstGeom prst="rect">
            <a:avLst/>
          </a:prstGeom>
          <a:noFill/>
        </p:spPr>
        <p:txBody>
          <a:bodyPr wrap="square" rtlCol="0">
            <a:spAutoFit/>
          </a:bodyPr>
          <a:lstStyle/>
          <a:p>
            <a:r>
              <a:rPr lang="ja-JP" altLang="en-US" sz="1400" dirty="0"/>
              <a:t>⑥</a:t>
            </a:r>
            <a:r>
              <a:rPr lang="en-US" altLang="ja-JP" sz="1400" dirty="0"/>
              <a:t>DELJIT</a:t>
            </a:r>
            <a:r>
              <a:rPr lang="ja-JP" altLang="en-US" sz="1400" dirty="0"/>
              <a:t>（便毎）</a:t>
            </a:r>
          </a:p>
        </p:txBody>
      </p:sp>
      <p:sp>
        <p:nvSpPr>
          <p:cNvPr id="37" name="テキスト ボックス 36"/>
          <p:cNvSpPr txBox="1"/>
          <p:nvPr/>
        </p:nvSpPr>
        <p:spPr>
          <a:xfrm>
            <a:off x="5418709" y="5453828"/>
            <a:ext cx="1885467" cy="314583"/>
          </a:xfrm>
          <a:prstGeom prst="rect">
            <a:avLst/>
          </a:prstGeom>
          <a:noFill/>
        </p:spPr>
        <p:txBody>
          <a:bodyPr wrap="square" rtlCol="0">
            <a:spAutoFit/>
          </a:bodyPr>
          <a:lstStyle/>
          <a:p>
            <a:r>
              <a:rPr lang="ja-JP" altLang="en-US" sz="1400" dirty="0"/>
              <a:t>⑦</a:t>
            </a:r>
            <a:r>
              <a:rPr lang="en-US" altLang="ja-JP" sz="1400" dirty="0"/>
              <a:t>OSTRPT</a:t>
            </a:r>
            <a:r>
              <a:rPr lang="ja-JP" altLang="en-US" sz="1400" dirty="0"/>
              <a:t>（便毎）</a:t>
            </a:r>
          </a:p>
        </p:txBody>
      </p:sp>
      <p:sp>
        <p:nvSpPr>
          <p:cNvPr id="39" name="テキスト ボックス 38"/>
          <p:cNvSpPr txBox="1"/>
          <p:nvPr/>
        </p:nvSpPr>
        <p:spPr>
          <a:xfrm>
            <a:off x="5357077" y="5892682"/>
            <a:ext cx="1863855" cy="307777"/>
          </a:xfrm>
          <a:prstGeom prst="rect">
            <a:avLst/>
          </a:prstGeom>
          <a:noFill/>
        </p:spPr>
        <p:txBody>
          <a:bodyPr wrap="square" rtlCol="0">
            <a:spAutoFit/>
          </a:bodyPr>
          <a:lstStyle/>
          <a:p>
            <a:r>
              <a:rPr lang="ja-JP" altLang="en-US" sz="1400" dirty="0"/>
              <a:t>⑧</a:t>
            </a:r>
            <a:r>
              <a:rPr lang="en-US" altLang="ja-JP" sz="1400" dirty="0"/>
              <a:t>DESADV</a:t>
            </a:r>
            <a:r>
              <a:rPr lang="ja-JP" altLang="en-US" sz="1400" dirty="0"/>
              <a:t>（便毎）</a:t>
            </a:r>
          </a:p>
        </p:txBody>
      </p:sp>
      <p:sp>
        <p:nvSpPr>
          <p:cNvPr id="40" name="テキスト ボックス 39"/>
          <p:cNvSpPr txBox="1"/>
          <p:nvPr/>
        </p:nvSpPr>
        <p:spPr>
          <a:xfrm>
            <a:off x="3322600" y="4000808"/>
            <a:ext cx="2229787" cy="307777"/>
          </a:xfrm>
          <a:prstGeom prst="rect">
            <a:avLst/>
          </a:prstGeom>
          <a:noFill/>
        </p:spPr>
        <p:txBody>
          <a:bodyPr wrap="square" rtlCol="0">
            <a:spAutoFit/>
          </a:bodyPr>
          <a:lstStyle/>
          <a:p>
            <a:r>
              <a:rPr lang="ja-JP" altLang="en-US" sz="1400" dirty="0"/>
              <a:t>⑧</a:t>
            </a:r>
            <a:r>
              <a:rPr lang="en-US" altLang="ja-JP" sz="1400" dirty="0"/>
              <a:t>DESADV</a:t>
            </a:r>
            <a:r>
              <a:rPr lang="ja-JP" altLang="en-US" sz="1400" dirty="0"/>
              <a:t>（便毎）</a:t>
            </a:r>
          </a:p>
        </p:txBody>
      </p:sp>
      <p:sp>
        <p:nvSpPr>
          <p:cNvPr id="3" name="テキスト ボックス 2"/>
          <p:cNvSpPr txBox="1"/>
          <p:nvPr/>
        </p:nvSpPr>
        <p:spPr>
          <a:xfrm>
            <a:off x="1614197" y="944419"/>
            <a:ext cx="1469244" cy="1169551"/>
          </a:xfrm>
          <a:prstGeom prst="rect">
            <a:avLst/>
          </a:prstGeom>
          <a:noFill/>
          <a:ln>
            <a:solidFill>
              <a:schemeClr val="accent1"/>
            </a:solidFill>
          </a:ln>
        </p:spPr>
        <p:txBody>
          <a:bodyPr wrap="square" rtlCol="0">
            <a:spAutoFit/>
          </a:bodyPr>
          <a:lstStyle/>
          <a:p>
            <a:r>
              <a:rPr lang="ja-JP" altLang="en-US" sz="1400" dirty="0"/>
              <a:t>＊</a:t>
            </a:r>
            <a:r>
              <a:rPr lang="en-US" altLang="ja-JP" sz="1400" dirty="0"/>
              <a:t>DELFOR</a:t>
            </a:r>
            <a:r>
              <a:rPr lang="ja-JP" altLang="en-US" sz="1400" dirty="0"/>
              <a:t>は月毎（＋変更）で、当月分日毎数量と翌月・翌々月の月数量を含む</a:t>
            </a:r>
            <a:endParaRPr lang="en-US" altLang="ja-JP" sz="1400" dirty="0"/>
          </a:p>
        </p:txBody>
      </p:sp>
      <p:sp>
        <p:nvSpPr>
          <p:cNvPr id="41" name="テキスト ボックス 40"/>
          <p:cNvSpPr txBox="1"/>
          <p:nvPr/>
        </p:nvSpPr>
        <p:spPr>
          <a:xfrm>
            <a:off x="8691334" y="5373216"/>
            <a:ext cx="1794318" cy="954107"/>
          </a:xfrm>
          <a:prstGeom prst="rect">
            <a:avLst/>
          </a:prstGeom>
          <a:noFill/>
          <a:ln>
            <a:solidFill>
              <a:schemeClr val="accent1"/>
            </a:solidFill>
          </a:ln>
        </p:spPr>
        <p:txBody>
          <a:bodyPr wrap="square" rtlCol="0">
            <a:spAutoFit/>
          </a:bodyPr>
          <a:lstStyle/>
          <a:p>
            <a:r>
              <a:rPr lang="ja-JP" altLang="en-US" sz="1400" dirty="0"/>
              <a:t>＊</a:t>
            </a:r>
            <a:r>
              <a:rPr lang="en-US" altLang="ja-JP" sz="1400" dirty="0"/>
              <a:t>OSTRPT(Order Status Report)</a:t>
            </a:r>
            <a:r>
              <a:rPr lang="ja-JP" altLang="en-US" sz="1400" dirty="0"/>
              <a:t>は</a:t>
            </a:r>
            <a:r>
              <a:rPr lang="en-US" altLang="ja-JP" sz="1400" dirty="0"/>
              <a:t>,</a:t>
            </a:r>
          </a:p>
          <a:p>
            <a:r>
              <a:rPr lang="ja-JP" altLang="en-US" sz="1400" dirty="0"/>
              <a:t>未納・変更・分納などが発生したとき</a:t>
            </a:r>
            <a:endParaRPr lang="en-US" altLang="ja-JP" sz="1400" dirty="0"/>
          </a:p>
        </p:txBody>
      </p:sp>
      <p:sp>
        <p:nvSpPr>
          <p:cNvPr id="5" name="テキスト ボックス 4"/>
          <p:cNvSpPr txBox="1"/>
          <p:nvPr/>
        </p:nvSpPr>
        <p:spPr>
          <a:xfrm>
            <a:off x="816552" y="255570"/>
            <a:ext cx="2657376" cy="369332"/>
          </a:xfrm>
          <a:prstGeom prst="rect">
            <a:avLst/>
          </a:prstGeom>
          <a:solidFill>
            <a:srgbClr val="FFFF00"/>
          </a:solidFill>
        </p:spPr>
        <p:txBody>
          <a:bodyPr wrap="square" rtlCol="0">
            <a:spAutoFit/>
          </a:bodyPr>
          <a:lstStyle/>
          <a:p>
            <a:pPr algn="ctr"/>
            <a:r>
              <a:rPr lang="ja-JP" altLang="en-US" b="1" dirty="0"/>
              <a:t>供給計画・納入の事例</a:t>
            </a:r>
          </a:p>
        </p:txBody>
      </p:sp>
      <p:cxnSp>
        <p:nvCxnSpPr>
          <p:cNvPr id="13" name="直線矢印コネクタ 12"/>
          <p:cNvCxnSpPr/>
          <p:nvPr/>
        </p:nvCxnSpPr>
        <p:spPr>
          <a:xfrm flipV="1">
            <a:off x="3719736" y="2996953"/>
            <a:ext cx="0" cy="14397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V="1">
            <a:off x="8688288" y="2996514"/>
            <a:ext cx="0" cy="14397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3935761" y="769155"/>
            <a:ext cx="1482949" cy="1491635"/>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flipH="1" flipV="1">
            <a:off x="7031400" y="769155"/>
            <a:ext cx="1656889" cy="14916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3635793" y="1169264"/>
            <a:ext cx="1825974" cy="307777"/>
          </a:xfrm>
          <a:prstGeom prst="rect">
            <a:avLst/>
          </a:prstGeom>
          <a:noFill/>
        </p:spPr>
        <p:txBody>
          <a:bodyPr wrap="square" rtlCol="0">
            <a:spAutoFit/>
          </a:bodyPr>
          <a:lstStyle/>
          <a:p>
            <a:r>
              <a:rPr lang="ja-JP" altLang="en-US" sz="1400" dirty="0"/>
              <a:t>⑧</a:t>
            </a:r>
            <a:r>
              <a:rPr lang="en-US" altLang="ja-JP" sz="1400" dirty="0"/>
              <a:t>DESADV</a:t>
            </a:r>
            <a:r>
              <a:rPr lang="ja-JP" altLang="en-US" sz="1400" dirty="0"/>
              <a:t>（便毎）</a:t>
            </a:r>
          </a:p>
        </p:txBody>
      </p:sp>
      <p:sp>
        <p:nvSpPr>
          <p:cNvPr id="49" name="テキスト ボックス 48"/>
          <p:cNvSpPr txBox="1"/>
          <p:nvPr/>
        </p:nvSpPr>
        <p:spPr>
          <a:xfrm>
            <a:off x="7423133" y="1048171"/>
            <a:ext cx="1913929" cy="308331"/>
          </a:xfrm>
          <a:prstGeom prst="rect">
            <a:avLst/>
          </a:prstGeom>
          <a:noFill/>
        </p:spPr>
        <p:txBody>
          <a:bodyPr wrap="square" rtlCol="0">
            <a:spAutoFit/>
          </a:bodyPr>
          <a:lstStyle/>
          <a:p>
            <a:r>
              <a:rPr lang="ja-JP" altLang="en-US" sz="1400" dirty="0"/>
              <a:t>⑨</a:t>
            </a:r>
            <a:r>
              <a:rPr lang="en-US" altLang="ja-JP" sz="1400" dirty="0"/>
              <a:t>RECADV</a:t>
            </a:r>
            <a:r>
              <a:rPr lang="ja-JP" altLang="en-US" sz="1400" dirty="0"/>
              <a:t>（便毎）</a:t>
            </a:r>
          </a:p>
        </p:txBody>
      </p:sp>
      <p:sp>
        <p:nvSpPr>
          <p:cNvPr id="50" name="テキスト ボックス 49"/>
          <p:cNvSpPr txBox="1"/>
          <p:nvPr/>
        </p:nvSpPr>
        <p:spPr>
          <a:xfrm>
            <a:off x="8552978" y="3567682"/>
            <a:ext cx="2071030" cy="307777"/>
          </a:xfrm>
          <a:prstGeom prst="rect">
            <a:avLst/>
          </a:prstGeom>
          <a:noFill/>
        </p:spPr>
        <p:txBody>
          <a:bodyPr wrap="square" rtlCol="0">
            <a:spAutoFit/>
          </a:bodyPr>
          <a:lstStyle/>
          <a:p>
            <a:r>
              <a:rPr lang="ja-JP" altLang="en-US" sz="1400" dirty="0"/>
              <a:t>⑨</a:t>
            </a:r>
            <a:r>
              <a:rPr lang="en-US" altLang="ja-JP" sz="1400" dirty="0"/>
              <a:t>RECADV</a:t>
            </a:r>
            <a:r>
              <a:rPr lang="ja-JP" altLang="en-US" sz="1400" dirty="0"/>
              <a:t>（便毎）</a:t>
            </a:r>
          </a:p>
        </p:txBody>
      </p:sp>
      <p:sp>
        <p:nvSpPr>
          <p:cNvPr id="51" name="テキスト ボックス 50"/>
          <p:cNvSpPr txBox="1"/>
          <p:nvPr/>
        </p:nvSpPr>
        <p:spPr>
          <a:xfrm>
            <a:off x="5420630" y="6289576"/>
            <a:ext cx="2071390" cy="307778"/>
          </a:xfrm>
          <a:prstGeom prst="rect">
            <a:avLst/>
          </a:prstGeom>
          <a:noFill/>
        </p:spPr>
        <p:txBody>
          <a:bodyPr wrap="square" rtlCol="0">
            <a:spAutoFit/>
          </a:bodyPr>
          <a:lstStyle/>
          <a:p>
            <a:r>
              <a:rPr lang="ja-JP" altLang="en-US" sz="1400" dirty="0"/>
              <a:t>⑨</a:t>
            </a:r>
            <a:r>
              <a:rPr lang="en-US" altLang="ja-JP" sz="1400" dirty="0"/>
              <a:t>RECADV</a:t>
            </a:r>
            <a:r>
              <a:rPr lang="ja-JP" altLang="en-US" sz="1400" dirty="0"/>
              <a:t>（便毎）</a:t>
            </a:r>
          </a:p>
        </p:txBody>
      </p:sp>
      <p:sp>
        <p:nvSpPr>
          <p:cNvPr id="11" name="スライド番号プレースホルダー 10"/>
          <p:cNvSpPr>
            <a:spLocks noGrp="1"/>
          </p:cNvSpPr>
          <p:nvPr>
            <p:ph type="sldNum" sz="quarter" idx="12"/>
          </p:nvPr>
        </p:nvSpPr>
        <p:spPr/>
        <p:txBody>
          <a:bodyPr/>
          <a:lstStyle/>
          <a:p>
            <a:fld id="{DA625278-E395-4905-864D-2DC838E1882F}" type="slidenum">
              <a:rPr kumimoji="1" lang="ja-JP" altLang="en-US" smtClean="0"/>
              <a:t>6</a:t>
            </a:fld>
            <a:endParaRPr kumimoji="1" lang="ja-JP" altLang="en-US"/>
          </a:p>
        </p:txBody>
      </p:sp>
    </p:spTree>
    <p:extLst>
      <p:ext uri="{BB962C8B-B14F-4D97-AF65-F5344CB8AC3E}">
        <p14:creationId xmlns:p14="http://schemas.microsoft.com/office/powerpoint/2010/main" val="1377214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47528" y="332655"/>
            <a:ext cx="5708304" cy="369332"/>
          </a:xfrm>
          <a:prstGeom prst="rect">
            <a:avLst/>
          </a:prstGeom>
          <a:noFill/>
          <a:ln>
            <a:solidFill>
              <a:schemeClr val="accent1"/>
            </a:solidFill>
          </a:ln>
        </p:spPr>
        <p:txBody>
          <a:bodyPr wrap="square" rtlCol="0">
            <a:spAutoFit/>
          </a:bodyPr>
          <a:lstStyle/>
          <a:p>
            <a:r>
              <a:rPr lang="en-US" altLang="ja-JP" b="1" dirty="0"/>
              <a:t>CISDF: DELFOR</a:t>
            </a:r>
            <a:r>
              <a:rPr lang="ja-JP" altLang="en-US" b="1" dirty="0"/>
              <a:t>（内示、支給提示、注文（確定））</a:t>
            </a:r>
          </a:p>
        </p:txBody>
      </p:sp>
      <p:graphicFrame>
        <p:nvGraphicFramePr>
          <p:cNvPr id="3" name="表 2"/>
          <p:cNvGraphicFramePr>
            <a:graphicFrameLocks noGrp="1"/>
          </p:cNvGraphicFramePr>
          <p:nvPr>
            <p:extLst/>
          </p:nvPr>
        </p:nvGraphicFramePr>
        <p:xfrm>
          <a:off x="2423592" y="1052736"/>
          <a:ext cx="396044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tblGrid>
              <a:tr h="370840">
                <a:tc>
                  <a:txBody>
                    <a:bodyPr/>
                    <a:lstStyle/>
                    <a:p>
                      <a:r>
                        <a:rPr kumimoji="1" lang="ja-JP" altLang="en-US" dirty="0"/>
                        <a:t>プロセス定義</a:t>
                      </a:r>
                    </a:p>
                  </a:txBody>
                  <a:tcPr/>
                </a:tc>
                <a:tc>
                  <a:txBody>
                    <a:bodyPr/>
                    <a:lstStyle/>
                    <a:p>
                      <a:r>
                        <a:rPr kumimoji="1" lang="ja-JP" altLang="en-US" dirty="0"/>
                        <a:t>適用業務、処理番号</a:t>
                      </a:r>
                    </a:p>
                  </a:txBody>
                  <a:tcPr/>
                </a:tc>
                <a:extLst>
                  <a:ext uri="{0D108BD9-81ED-4DB2-BD59-A6C34878D82A}">
                    <a16:rowId xmlns:a16="http://schemas.microsoft.com/office/drawing/2014/main" val="10000"/>
                  </a:ext>
                </a:extLst>
              </a:tr>
            </a:tbl>
          </a:graphicData>
        </a:graphic>
      </p:graphicFrame>
      <p:graphicFrame>
        <p:nvGraphicFramePr>
          <p:cNvPr id="4" name="表 3"/>
          <p:cNvGraphicFramePr>
            <a:graphicFrameLocks noGrp="1"/>
          </p:cNvGraphicFramePr>
          <p:nvPr>
            <p:extLst/>
          </p:nvPr>
        </p:nvGraphicFramePr>
        <p:xfrm>
          <a:off x="2423592" y="1556792"/>
          <a:ext cx="6048672" cy="370840"/>
        </p:xfrm>
        <a:graphic>
          <a:graphicData uri="http://schemas.openxmlformats.org/drawingml/2006/table">
            <a:tbl>
              <a:tblPr firstRow="1" bandRow="1">
                <a:tableStyleId>{5C22544A-7EE6-4342-B048-85BDC9FD1C3A}</a:tableStyleId>
              </a:tblPr>
              <a:tblGrid>
                <a:gridCol w="1696579">
                  <a:extLst>
                    <a:ext uri="{9D8B030D-6E8A-4147-A177-3AD203B41FA5}">
                      <a16:colId xmlns:a16="http://schemas.microsoft.com/office/drawing/2014/main" val="20000"/>
                    </a:ext>
                  </a:extLst>
                </a:gridCol>
                <a:gridCol w="4352093">
                  <a:extLst>
                    <a:ext uri="{9D8B030D-6E8A-4147-A177-3AD203B41FA5}">
                      <a16:colId xmlns:a16="http://schemas.microsoft.com/office/drawing/2014/main" val="20001"/>
                    </a:ext>
                  </a:extLst>
                </a:gridCol>
              </a:tblGrid>
              <a:tr h="370840">
                <a:tc>
                  <a:txBody>
                    <a:bodyPr/>
                    <a:lstStyle/>
                    <a:p>
                      <a:r>
                        <a:rPr kumimoji="1" lang="ja-JP" altLang="en-US" dirty="0"/>
                        <a:t>文書定義</a:t>
                      </a:r>
                    </a:p>
                  </a:txBody>
                  <a:tcPr/>
                </a:tc>
                <a:tc>
                  <a:txBody>
                    <a:bodyPr/>
                    <a:lstStyle/>
                    <a:p>
                      <a:r>
                        <a:rPr kumimoji="1" lang="ja-JP" altLang="en-US" dirty="0"/>
                        <a:t>文書番号</a:t>
                      </a:r>
                      <a:r>
                        <a:rPr kumimoji="1" lang="en-US" altLang="ja-JP" sz="1600" dirty="0"/>
                        <a:t>*</a:t>
                      </a:r>
                      <a:r>
                        <a:rPr kumimoji="1" lang="ja-JP" altLang="en-US" sz="1800" dirty="0" err="1"/>
                        <a:t>、</a:t>
                      </a:r>
                      <a:r>
                        <a:rPr kumimoji="1" lang="ja-JP" altLang="en-US" dirty="0"/>
                        <a:t>発行者</a:t>
                      </a:r>
                      <a:r>
                        <a:rPr kumimoji="1" lang="ja-JP" altLang="en-US" sz="1400" dirty="0"/>
                        <a:t>＊</a:t>
                      </a:r>
                      <a:r>
                        <a:rPr kumimoji="1" lang="ja-JP" altLang="en-US" dirty="0"/>
                        <a:t>、発行日、有効期間</a:t>
                      </a:r>
                    </a:p>
                  </a:txBody>
                  <a:tcPr/>
                </a:tc>
                <a:extLst>
                  <a:ext uri="{0D108BD9-81ED-4DB2-BD59-A6C34878D82A}">
                    <a16:rowId xmlns:a16="http://schemas.microsoft.com/office/drawing/2014/main" val="10000"/>
                  </a:ext>
                </a:extLst>
              </a:tr>
            </a:tbl>
          </a:graphicData>
        </a:graphic>
      </p:graphicFrame>
      <p:graphicFrame>
        <p:nvGraphicFramePr>
          <p:cNvPr id="5" name="表 4"/>
          <p:cNvGraphicFramePr>
            <a:graphicFrameLocks noGrp="1"/>
          </p:cNvGraphicFramePr>
          <p:nvPr>
            <p:extLst/>
          </p:nvPr>
        </p:nvGraphicFramePr>
        <p:xfrm>
          <a:off x="2423592" y="2060848"/>
          <a:ext cx="1584176"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tblGrid>
              <a:tr h="370840">
                <a:tc>
                  <a:txBody>
                    <a:bodyPr/>
                    <a:lstStyle/>
                    <a:p>
                      <a:r>
                        <a:rPr kumimoji="1" lang="ja-JP" altLang="en-US" dirty="0"/>
                        <a:t>取引情報</a:t>
                      </a:r>
                    </a:p>
                  </a:txBody>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nvPr>
        </p:nvGraphicFramePr>
        <p:xfrm>
          <a:off x="3071664" y="2564904"/>
          <a:ext cx="609600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4511824">
                  <a:extLst>
                    <a:ext uri="{9D8B030D-6E8A-4147-A177-3AD203B41FA5}">
                      <a16:colId xmlns:a16="http://schemas.microsoft.com/office/drawing/2014/main" val="20001"/>
                    </a:ext>
                  </a:extLst>
                </a:gridCol>
              </a:tblGrid>
              <a:tr h="370840">
                <a:tc>
                  <a:txBody>
                    <a:bodyPr/>
                    <a:lstStyle/>
                    <a:p>
                      <a:r>
                        <a:rPr kumimoji="1" lang="ja-JP" altLang="en-US" dirty="0"/>
                        <a:t>取引関係者</a:t>
                      </a:r>
                    </a:p>
                  </a:txBody>
                  <a:tcPr/>
                </a:tc>
                <a:tc>
                  <a:txBody>
                    <a:bodyPr/>
                    <a:lstStyle/>
                    <a:p>
                      <a:r>
                        <a:rPr kumimoji="1" lang="ja-JP" altLang="en-US" dirty="0"/>
                        <a:t>発注者、発注元、受注者</a:t>
                      </a:r>
                    </a:p>
                  </a:txBody>
                  <a:tcPr/>
                </a:tc>
                <a:extLst>
                  <a:ext uri="{0D108BD9-81ED-4DB2-BD59-A6C34878D82A}">
                    <a16:rowId xmlns:a16="http://schemas.microsoft.com/office/drawing/2014/main" val="10000"/>
                  </a:ext>
                </a:extLst>
              </a:tr>
            </a:tbl>
          </a:graphicData>
        </a:graphic>
      </p:graphicFrame>
      <p:graphicFrame>
        <p:nvGraphicFramePr>
          <p:cNvPr id="7" name="表 6"/>
          <p:cNvGraphicFramePr>
            <a:graphicFrameLocks noGrp="1"/>
          </p:cNvGraphicFramePr>
          <p:nvPr>
            <p:extLst/>
          </p:nvPr>
        </p:nvGraphicFramePr>
        <p:xfrm>
          <a:off x="3071664" y="2996952"/>
          <a:ext cx="609600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4511824">
                  <a:extLst>
                    <a:ext uri="{9D8B030D-6E8A-4147-A177-3AD203B41FA5}">
                      <a16:colId xmlns:a16="http://schemas.microsoft.com/office/drawing/2014/main" val="20001"/>
                    </a:ext>
                  </a:extLst>
                </a:gridCol>
              </a:tblGrid>
              <a:tr h="370840">
                <a:tc>
                  <a:txBody>
                    <a:bodyPr/>
                    <a:lstStyle/>
                    <a:p>
                      <a:r>
                        <a:rPr kumimoji="1" lang="ja-JP" altLang="en-US" dirty="0"/>
                        <a:t>出荷納入</a:t>
                      </a:r>
                    </a:p>
                  </a:txBody>
                  <a:tcPr/>
                </a:tc>
                <a:tc>
                  <a:txBody>
                    <a:bodyPr/>
                    <a:lstStyle/>
                    <a:p>
                      <a:r>
                        <a:rPr kumimoji="1" lang="ja-JP" altLang="en-US" dirty="0"/>
                        <a:t>出荷元、納入先</a:t>
                      </a:r>
                      <a:r>
                        <a:rPr kumimoji="1" lang="ja-JP" altLang="en-US" sz="1400" dirty="0"/>
                        <a:t>＊</a:t>
                      </a:r>
                      <a:endParaRPr kumimoji="1" lang="ja-JP" altLang="en-US" dirty="0"/>
                    </a:p>
                  </a:txBody>
                  <a:tcPr/>
                </a:tc>
                <a:extLst>
                  <a:ext uri="{0D108BD9-81ED-4DB2-BD59-A6C34878D82A}">
                    <a16:rowId xmlns:a16="http://schemas.microsoft.com/office/drawing/2014/main" val="10000"/>
                  </a:ext>
                </a:extLst>
              </a:tr>
            </a:tbl>
          </a:graphicData>
        </a:graphic>
      </p:graphicFrame>
      <p:graphicFrame>
        <p:nvGraphicFramePr>
          <p:cNvPr id="9" name="表 8"/>
          <p:cNvGraphicFramePr>
            <a:graphicFrameLocks noGrp="1"/>
          </p:cNvGraphicFramePr>
          <p:nvPr>
            <p:extLst/>
          </p:nvPr>
        </p:nvGraphicFramePr>
        <p:xfrm>
          <a:off x="3071664" y="3573016"/>
          <a:ext cx="3960440" cy="370840"/>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tblGrid>
              <a:tr h="370840">
                <a:tc>
                  <a:txBody>
                    <a:bodyPr/>
                    <a:lstStyle/>
                    <a:p>
                      <a:r>
                        <a:rPr kumimoji="1" lang="ja-JP" altLang="en-US" dirty="0"/>
                        <a:t>明細行</a:t>
                      </a:r>
                    </a:p>
                  </a:txBody>
                  <a:tcPr/>
                </a:tc>
                <a:tc>
                  <a:txBody>
                    <a:bodyPr/>
                    <a:lstStyle/>
                    <a:p>
                      <a:r>
                        <a:rPr kumimoji="1" lang="ja-JP" altLang="en-US" dirty="0"/>
                        <a:t>注文明細番号</a:t>
                      </a:r>
                      <a:r>
                        <a:rPr kumimoji="1" lang="ja-JP" altLang="en-US" sz="1400" dirty="0"/>
                        <a:t>＊</a:t>
                      </a:r>
                      <a:r>
                        <a:rPr kumimoji="1" lang="ja-JP" altLang="en-US" dirty="0"/>
                        <a:t>、枝番</a:t>
                      </a:r>
                      <a:r>
                        <a:rPr kumimoji="1" lang="ja-JP" altLang="en-US" sz="1400" dirty="0"/>
                        <a:t>＊</a:t>
                      </a:r>
                      <a:endParaRPr kumimoji="1" lang="ja-JP" altLang="en-US" sz="1600" dirty="0"/>
                    </a:p>
                  </a:txBody>
                  <a:tcPr/>
                </a:tc>
                <a:extLst>
                  <a:ext uri="{0D108BD9-81ED-4DB2-BD59-A6C34878D82A}">
                    <a16:rowId xmlns:a16="http://schemas.microsoft.com/office/drawing/2014/main" val="10000"/>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694854663"/>
              </p:ext>
            </p:extLst>
          </p:nvPr>
        </p:nvGraphicFramePr>
        <p:xfrm>
          <a:off x="3881401" y="4028122"/>
          <a:ext cx="4886283" cy="914400"/>
        </p:xfrm>
        <a:graphic>
          <a:graphicData uri="http://schemas.openxmlformats.org/drawingml/2006/table">
            <a:tbl>
              <a:tblPr firstRow="1" bandRow="1">
                <a:tableStyleId>{5C22544A-7EE6-4342-B048-85BDC9FD1C3A}</a:tableStyleId>
              </a:tblPr>
              <a:tblGrid>
                <a:gridCol w="1269805">
                  <a:extLst>
                    <a:ext uri="{9D8B030D-6E8A-4147-A177-3AD203B41FA5}">
                      <a16:colId xmlns:a16="http://schemas.microsoft.com/office/drawing/2014/main" val="20000"/>
                    </a:ext>
                  </a:extLst>
                </a:gridCol>
                <a:gridCol w="3616478">
                  <a:extLst>
                    <a:ext uri="{9D8B030D-6E8A-4147-A177-3AD203B41FA5}">
                      <a16:colId xmlns:a16="http://schemas.microsoft.com/office/drawing/2014/main" val="20001"/>
                    </a:ext>
                  </a:extLst>
                </a:gridCol>
              </a:tblGrid>
              <a:tr h="370840">
                <a:tc>
                  <a:txBody>
                    <a:bodyPr/>
                    <a:lstStyle/>
                    <a:p>
                      <a:r>
                        <a:rPr kumimoji="1" lang="ja-JP" altLang="en-US" dirty="0"/>
                        <a:t>出荷納入</a:t>
                      </a:r>
                    </a:p>
                  </a:txBody>
                  <a:tcPr/>
                </a:tc>
                <a:tc>
                  <a:txBody>
                    <a:bodyPr/>
                    <a:lstStyle/>
                    <a:p>
                      <a:r>
                        <a:rPr kumimoji="1" lang="ja-JP" altLang="en-US" dirty="0"/>
                        <a:t>納入先</a:t>
                      </a:r>
                      <a:r>
                        <a:rPr kumimoji="1" lang="ja-JP" altLang="en-US" sz="1400" dirty="0"/>
                        <a:t>＊</a:t>
                      </a:r>
                      <a:r>
                        <a:rPr kumimoji="1" lang="ja-JP" altLang="en-US" dirty="0"/>
                        <a:t>、合計（当月、次月、次次月）、納入方式</a:t>
                      </a:r>
                      <a:r>
                        <a:rPr kumimoji="1" lang="ja-JP" altLang="en-US" sz="1400" dirty="0"/>
                        <a:t>＊</a:t>
                      </a:r>
                      <a:r>
                        <a:rPr kumimoji="1" lang="ja-JP" altLang="en-US" dirty="0"/>
                        <a:t>、納入サイクル</a:t>
                      </a:r>
                      <a:r>
                        <a:rPr kumimoji="1" lang="ja-JP" altLang="en-US" sz="1400" dirty="0"/>
                        <a:t>＊</a:t>
                      </a:r>
                    </a:p>
                  </a:txBody>
                  <a:tcPr/>
                </a:tc>
                <a:extLst>
                  <a:ext uri="{0D108BD9-81ED-4DB2-BD59-A6C34878D82A}">
                    <a16:rowId xmlns:a16="http://schemas.microsoft.com/office/drawing/2014/main" val="10000"/>
                  </a:ext>
                </a:extLst>
              </a:tr>
            </a:tbl>
          </a:graphicData>
        </a:graphic>
      </p:graphicFrame>
      <p:graphicFrame>
        <p:nvGraphicFramePr>
          <p:cNvPr id="11" name="表 10"/>
          <p:cNvGraphicFramePr>
            <a:graphicFrameLocks noGrp="1"/>
          </p:cNvGraphicFramePr>
          <p:nvPr>
            <p:extLst/>
          </p:nvPr>
        </p:nvGraphicFramePr>
        <p:xfrm>
          <a:off x="3899756" y="5475828"/>
          <a:ext cx="4867928" cy="370840"/>
        </p:xfrm>
        <a:graphic>
          <a:graphicData uri="http://schemas.openxmlformats.org/drawingml/2006/table">
            <a:tbl>
              <a:tblPr firstRow="1" bandRow="1">
                <a:tableStyleId>{5C22544A-7EE6-4342-B048-85BDC9FD1C3A}</a:tableStyleId>
              </a:tblPr>
              <a:tblGrid>
                <a:gridCol w="1195520">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tblGrid>
              <a:tr h="370840">
                <a:tc>
                  <a:txBody>
                    <a:bodyPr/>
                    <a:lstStyle/>
                    <a:p>
                      <a:r>
                        <a:rPr kumimoji="1" lang="ja-JP" altLang="en-US" dirty="0"/>
                        <a:t>製品情報</a:t>
                      </a:r>
                    </a:p>
                  </a:txBody>
                  <a:tcPr/>
                </a:tc>
                <a:tc>
                  <a:txBody>
                    <a:bodyPr/>
                    <a:lstStyle/>
                    <a:p>
                      <a:r>
                        <a:rPr kumimoji="1" lang="ja-JP" altLang="en-US" dirty="0"/>
                        <a:t>部品番号、種別、色、品名、</a:t>
                      </a:r>
                    </a:p>
                  </a:txBody>
                  <a:tcPr/>
                </a:tc>
                <a:extLst>
                  <a:ext uri="{0D108BD9-81ED-4DB2-BD59-A6C34878D82A}">
                    <a16:rowId xmlns:a16="http://schemas.microsoft.com/office/drawing/2014/main" val="10000"/>
                  </a:ext>
                </a:extLst>
              </a:tr>
            </a:tbl>
          </a:graphicData>
        </a:graphic>
      </p:graphicFrame>
      <p:graphicFrame>
        <p:nvGraphicFramePr>
          <p:cNvPr id="12" name="表 11"/>
          <p:cNvGraphicFramePr>
            <a:graphicFrameLocks noGrp="1"/>
          </p:cNvGraphicFramePr>
          <p:nvPr>
            <p:extLst/>
          </p:nvPr>
        </p:nvGraphicFramePr>
        <p:xfrm>
          <a:off x="3917651" y="6021288"/>
          <a:ext cx="4932548" cy="365760"/>
        </p:xfrm>
        <a:graphic>
          <a:graphicData uri="http://schemas.openxmlformats.org/drawingml/2006/table">
            <a:tbl>
              <a:tblPr firstRow="1" bandRow="1">
                <a:tableStyleId>{5C22544A-7EE6-4342-B048-85BDC9FD1C3A}</a:tableStyleId>
              </a:tblPr>
              <a:tblGrid>
                <a:gridCol w="1188132">
                  <a:extLst>
                    <a:ext uri="{9D8B030D-6E8A-4147-A177-3AD203B41FA5}">
                      <a16:colId xmlns:a16="http://schemas.microsoft.com/office/drawing/2014/main" val="20000"/>
                    </a:ext>
                  </a:extLst>
                </a:gridCol>
                <a:gridCol w="3744416">
                  <a:extLst>
                    <a:ext uri="{9D8B030D-6E8A-4147-A177-3AD203B41FA5}">
                      <a16:colId xmlns:a16="http://schemas.microsoft.com/office/drawing/2014/main" val="20001"/>
                    </a:ext>
                  </a:extLst>
                </a:gridCol>
              </a:tblGrid>
              <a:tr h="298832">
                <a:tc>
                  <a:txBody>
                    <a:bodyPr/>
                    <a:lstStyle/>
                    <a:p>
                      <a:r>
                        <a:rPr kumimoji="1" lang="ja-JP" altLang="en-US" dirty="0"/>
                        <a:t>梱包情報</a:t>
                      </a:r>
                    </a:p>
                  </a:txBody>
                  <a:tcPr/>
                </a:tc>
                <a:tc>
                  <a:txBody>
                    <a:bodyPr/>
                    <a:lstStyle/>
                    <a:p>
                      <a:r>
                        <a:rPr kumimoji="1" lang="ja-JP" altLang="en-US" dirty="0"/>
                        <a:t>背番号、収容数、荷姿、梱包単位</a:t>
                      </a:r>
                    </a:p>
                  </a:txBody>
                  <a:tcPr/>
                </a:tc>
                <a:extLst>
                  <a:ext uri="{0D108BD9-81ED-4DB2-BD59-A6C34878D82A}">
                    <a16:rowId xmlns:a16="http://schemas.microsoft.com/office/drawing/2014/main" val="10000"/>
                  </a:ext>
                </a:extLst>
              </a:tr>
            </a:tbl>
          </a:graphicData>
        </a:graphic>
      </p:graphicFrame>
      <p:cxnSp>
        <p:nvCxnSpPr>
          <p:cNvPr id="14" name="直線コネクタ 13"/>
          <p:cNvCxnSpPr/>
          <p:nvPr/>
        </p:nvCxnSpPr>
        <p:spPr>
          <a:xfrm>
            <a:off x="2063552" y="701988"/>
            <a:ext cx="0" cy="150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a:endCxn id="3" idx="1"/>
          </p:cNvCxnSpPr>
          <p:nvPr/>
        </p:nvCxnSpPr>
        <p:spPr>
          <a:xfrm>
            <a:off x="2063552" y="1238156"/>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2114114" y="170080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2063552" y="220486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783632" y="2420888"/>
            <a:ext cx="0" cy="1368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2783632" y="270892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2783632" y="313748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2783632" y="378904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503712" y="3933056"/>
            <a:ext cx="0" cy="22322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539716" y="443711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539716" y="508518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503712" y="5661248"/>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左中かっこ 29"/>
          <p:cNvSpPr/>
          <p:nvPr/>
        </p:nvSpPr>
        <p:spPr>
          <a:xfrm>
            <a:off x="3503712" y="4849377"/>
            <a:ext cx="360040" cy="471614"/>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b="1" dirty="0"/>
          </a:p>
        </p:txBody>
      </p:sp>
      <p:sp>
        <p:nvSpPr>
          <p:cNvPr id="31" name="左中かっこ 30"/>
          <p:cNvSpPr/>
          <p:nvPr/>
        </p:nvSpPr>
        <p:spPr>
          <a:xfrm>
            <a:off x="2783632" y="3501008"/>
            <a:ext cx="360040" cy="2808312"/>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dirty="0">
              <a:solidFill>
                <a:srgbClr val="FF0000"/>
              </a:solidFill>
            </a:endParaRPr>
          </a:p>
        </p:txBody>
      </p:sp>
      <p:sp>
        <p:nvSpPr>
          <p:cNvPr id="32" name="テキスト ボックス 31"/>
          <p:cNvSpPr txBox="1"/>
          <p:nvPr/>
        </p:nvSpPr>
        <p:spPr>
          <a:xfrm>
            <a:off x="2438352" y="4674332"/>
            <a:ext cx="396044" cy="461665"/>
          </a:xfrm>
          <a:prstGeom prst="rect">
            <a:avLst/>
          </a:prstGeom>
          <a:noFill/>
        </p:spPr>
        <p:txBody>
          <a:bodyPr wrap="square" rtlCol="0">
            <a:spAutoFit/>
          </a:bodyPr>
          <a:lstStyle/>
          <a:p>
            <a:r>
              <a:rPr lang="en-US" altLang="ja-JP" sz="2400" dirty="0">
                <a:solidFill>
                  <a:srgbClr val="FF0000"/>
                </a:solidFill>
              </a:rPr>
              <a:t>n</a:t>
            </a:r>
            <a:endParaRPr lang="ja-JP" altLang="en-US" sz="2400" dirty="0">
              <a:solidFill>
                <a:srgbClr val="FF0000"/>
              </a:solidFill>
            </a:endParaRPr>
          </a:p>
        </p:txBody>
      </p:sp>
      <p:sp>
        <p:nvSpPr>
          <p:cNvPr id="33" name="テキスト ボックス 32"/>
          <p:cNvSpPr txBox="1"/>
          <p:nvPr/>
        </p:nvSpPr>
        <p:spPr>
          <a:xfrm>
            <a:off x="3269686" y="4797153"/>
            <a:ext cx="396044" cy="461665"/>
          </a:xfrm>
          <a:prstGeom prst="rect">
            <a:avLst/>
          </a:prstGeom>
          <a:noFill/>
        </p:spPr>
        <p:txBody>
          <a:bodyPr wrap="square" rtlCol="0">
            <a:spAutoFit/>
          </a:bodyPr>
          <a:lstStyle/>
          <a:p>
            <a:r>
              <a:rPr lang="en-US" altLang="ja-JP" sz="2400" dirty="0">
                <a:solidFill>
                  <a:srgbClr val="FF0000"/>
                </a:solidFill>
              </a:rPr>
              <a:t>n</a:t>
            </a:r>
            <a:endParaRPr lang="ja-JP" altLang="en-US" sz="2400" dirty="0">
              <a:solidFill>
                <a:srgbClr val="FF0000"/>
              </a:solidFill>
            </a:endParaRPr>
          </a:p>
        </p:txBody>
      </p:sp>
      <p:graphicFrame>
        <p:nvGraphicFramePr>
          <p:cNvPr id="34" name="表 33"/>
          <p:cNvGraphicFramePr>
            <a:graphicFrameLocks noGrp="1"/>
          </p:cNvGraphicFramePr>
          <p:nvPr>
            <p:extLst>
              <p:ext uri="{D42A27DB-BD31-4B8C-83A1-F6EECF244321}">
                <p14:modId xmlns:p14="http://schemas.microsoft.com/office/powerpoint/2010/main" val="505900219"/>
              </p:ext>
            </p:extLst>
          </p:nvPr>
        </p:nvGraphicFramePr>
        <p:xfrm>
          <a:off x="3917651" y="4983494"/>
          <a:ext cx="4886283" cy="370840"/>
        </p:xfrm>
        <a:graphic>
          <a:graphicData uri="http://schemas.openxmlformats.org/drawingml/2006/table">
            <a:tbl>
              <a:tblPr firstRow="1" bandRow="1">
                <a:tableStyleId>{5C22544A-7EE6-4342-B048-85BDC9FD1C3A}</a:tableStyleId>
              </a:tblPr>
              <a:tblGrid>
                <a:gridCol w="1269805">
                  <a:extLst>
                    <a:ext uri="{9D8B030D-6E8A-4147-A177-3AD203B41FA5}">
                      <a16:colId xmlns:a16="http://schemas.microsoft.com/office/drawing/2014/main" val="20000"/>
                    </a:ext>
                  </a:extLst>
                </a:gridCol>
                <a:gridCol w="3616478">
                  <a:extLst>
                    <a:ext uri="{9D8B030D-6E8A-4147-A177-3AD203B41FA5}">
                      <a16:colId xmlns:a16="http://schemas.microsoft.com/office/drawing/2014/main" val="20001"/>
                    </a:ext>
                  </a:extLst>
                </a:gridCol>
              </a:tblGrid>
              <a:tr h="370840">
                <a:tc>
                  <a:txBody>
                    <a:bodyPr/>
                    <a:lstStyle/>
                    <a:p>
                      <a:r>
                        <a:rPr kumimoji="1" lang="ja-JP" altLang="en-US" dirty="0"/>
                        <a:t>供給計画</a:t>
                      </a:r>
                    </a:p>
                  </a:txBody>
                  <a:tcPr/>
                </a:tc>
                <a:tc>
                  <a:txBody>
                    <a:bodyPr/>
                    <a:lstStyle/>
                    <a:p>
                      <a:r>
                        <a:rPr kumimoji="1" lang="ja-JP" altLang="en-US" dirty="0"/>
                        <a:t>日、納入数、</a:t>
                      </a:r>
                    </a:p>
                  </a:txBody>
                  <a:tcPr/>
                </a:tc>
                <a:extLst>
                  <a:ext uri="{0D108BD9-81ED-4DB2-BD59-A6C34878D82A}">
                    <a16:rowId xmlns:a16="http://schemas.microsoft.com/office/drawing/2014/main" val="10000"/>
                  </a:ext>
                </a:extLst>
              </a:tr>
            </a:tbl>
          </a:graphicData>
        </a:graphic>
      </p:graphicFrame>
      <p:cxnSp>
        <p:nvCxnSpPr>
          <p:cNvPr id="35" name="直線コネクタ 34"/>
          <p:cNvCxnSpPr/>
          <p:nvPr/>
        </p:nvCxnSpPr>
        <p:spPr>
          <a:xfrm>
            <a:off x="3573597" y="6165304"/>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角丸四角形吹き出し 35"/>
          <p:cNvSpPr/>
          <p:nvPr/>
        </p:nvSpPr>
        <p:spPr>
          <a:xfrm>
            <a:off x="9702800" y="1700808"/>
            <a:ext cx="2032000" cy="1436674"/>
          </a:xfrm>
          <a:prstGeom prst="wedgeRoundRectCallout">
            <a:avLst>
              <a:gd name="adj1" fmla="val -100833"/>
              <a:gd name="adj2" fmla="val 174472"/>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1</a:t>
            </a:r>
            <a:r>
              <a:rPr lang="ja-JP" altLang="en-US" dirty="0">
                <a:solidFill>
                  <a:schemeClr val="tx1"/>
                </a:solidFill>
              </a:rPr>
              <a:t>か月分毎日の供給計画</a:t>
            </a:r>
            <a:endParaRPr kumimoji="1" lang="ja-JP" altLang="en-US" dirty="0">
              <a:solidFill>
                <a:schemeClr val="tx1"/>
              </a:solidFill>
            </a:endParaRPr>
          </a:p>
        </p:txBody>
      </p:sp>
      <p:sp>
        <p:nvSpPr>
          <p:cNvPr id="8" name="スライド番号プレースホルダー 7"/>
          <p:cNvSpPr>
            <a:spLocks noGrp="1"/>
          </p:cNvSpPr>
          <p:nvPr>
            <p:ph type="sldNum" sz="quarter" idx="12"/>
          </p:nvPr>
        </p:nvSpPr>
        <p:spPr/>
        <p:txBody>
          <a:bodyPr/>
          <a:lstStyle/>
          <a:p>
            <a:fld id="{DA625278-E395-4905-864D-2DC838E1882F}" type="slidenum">
              <a:rPr kumimoji="1" lang="ja-JP" altLang="en-US" smtClean="0"/>
              <a:t>7</a:t>
            </a:fld>
            <a:endParaRPr kumimoji="1" lang="ja-JP" altLang="en-US"/>
          </a:p>
        </p:txBody>
      </p:sp>
    </p:spTree>
    <p:extLst>
      <p:ext uri="{BB962C8B-B14F-4D97-AF65-F5344CB8AC3E}">
        <p14:creationId xmlns:p14="http://schemas.microsoft.com/office/powerpoint/2010/main" val="2564946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47528" y="332656"/>
            <a:ext cx="4104456" cy="369332"/>
          </a:xfrm>
          <a:prstGeom prst="rect">
            <a:avLst/>
          </a:prstGeom>
          <a:noFill/>
          <a:ln>
            <a:solidFill>
              <a:schemeClr val="accent1"/>
            </a:solidFill>
          </a:ln>
        </p:spPr>
        <p:txBody>
          <a:bodyPr wrap="square" rtlCol="0">
            <a:spAutoFit/>
          </a:bodyPr>
          <a:lstStyle/>
          <a:p>
            <a:r>
              <a:rPr lang="en-US" altLang="ja-JP" b="1" dirty="0"/>
              <a:t>CISSI: DELJIT</a:t>
            </a:r>
            <a:r>
              <a:rPr lang="ja-JP" altLang="en-US" b="1" dirty="0"/>
              <a:t>（納入指示）</a:t>
            </a:r>
          </a:p>
        </p:txBody>
      </p:sp>
      <p:graphicFrame>
        <p:nvGraphicFramePr>
          <p:cNvPr id="3" name="表 2"/>
          <p:cNvGraphicFramePr>
            <a:graphicFrameLocks noGrp="1"/>
          </p:cNvGraphicFramePr>
          <p:nvPr>
            <p:extLst/>
          </p:nvPr>
        </p:nvGraphicFramePr>
        <p:xfrm>
          <a:off x="2423592" y="1052736"/>
          <a:ext cx="396044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tblGrid>
              <a:tr h="370840">
                <a:tc>
                  <a:txBody>
                    <a:bodyPr/>
                    <a:lstStyle/>
                    <a:p>
                      <a:r>
                        <a:rPr kumimoji="1" lang="ja-JP" altLang="en-US" dirty="0"/>
                        <a:t>プロセス定義</a:t>
                      </a:r>
                    </a:p>
                  </a:txBody>
                  <a:tcPr/>
                </a:tc>
                <a:tc>
                  <a:txBody>
                    <a:bodyPr/>
                    <a:lstStyle/>
                    <a:p>
                      <a:r>
                        <a:rPr kumimoji="1" lang="ja-JP" altLang="en-US" dirty="0"/>
                        <a:t>適用業務、処理番号</a:t>
                      </a:r>
                    </a:p>
                  </a:txBody>
                  <a:tcPr/>
                </a:tc>
                <a:extLst>
                  <a:ext uri="{0D108BD9-81ED-4DB2-BD59-A6C34878D82A}">
                    <a16:rowId xmlns:a16="http://schemas.microsoft.com/office/drawing/2014/main" val="10000"/>
                  </a:ext>
                </a:extLst>
              </a:tr>
            </a:tbl>
          </a:graphicData>
        </a:graphic>
      </p:graphicFrame>
      <p:graphicFrame>
        <p:nvGraphicFramePr>
          <p:cNvPr id="4" name="表 3"/>
          <p:cNvGraphicFramePr>
            <a:graphicFrameLocks noGrp="1"/>
          </p:cNvGraphicFramePr>
          <p:nvPr>
            <p:extLst/>
          </p:nvPr>
        </p:nvGraphicFramePr>
        <p:xfrm>
          <a:off x="2423592" y="1556792"/>
          <a:ext cx="6011748" cy="640080"/>
        </p:xfrm>
        <a:graphic>
          <a:graphicData uri="http://schemas.openxmlformats.org/drawingml/2006/table">
            <a:tbl>
              <a:tblPr firstRow="1" bandRow="1">
                <a:tableStyleId>{5C22544A-7EE6-4342-B048-85BDC9FD1C3A}</a:tableStyleId>
              </a:tblPr>
              <a:tblGrid>
                <a:gridCol w="1686222">
                  <a:extLst>
                    <a:ext uri="{9D8B030D-6E8A-4147-A177-3AD203B41FA5}">
                      <a16:colId xmlns:a16="http://schemas.microsoft.com/office/drawing/2014/main" val="20000"/>
                    </a:ext>
                  </a:extLst>
                </a:gridCol>
                <a:gridCol w="4325526">
                  <a:extLst>
                    <a:ext uri="{9D8B030D-6E8A-4147-A177-3AD203B41FA5}">
                      <a16:colId xmlns:a16="http://schemas.microsoft.com/office/drawing/2014/main" val="20001"/>
                    </a:ext>
                  </a:extLst>
                </a:gridCol>
              </a:tblGrid>
              <a:tr h="370840">
                <a:tc>
                  <a:txBody>
                    <a:bodyPr/>
                    <a:lstStyle/>
                    <a:p>
                      <a:r>
                        <a:rPr kumimoji="1" lang="ja-JP" altLang="en-US" dirty="0"/>
                        <a:t>文書定義</a:t>
                      </a:r>
                    </a:p>
                  </a:txBody>
                  <a:tcPr/>
                </a:tc>
                <a:tc>
                  <a:txBody>
                    <a:bodyPr/>
                    <a:lstStyle/>
                    <a:p>
                      <a:r>
                        <a:rPr kumimoji="1" lang="ja-JP" altLang="en-US" dirty="0"/>
                        <a:t>文書番号</a:t>
                      </a:r>
                      <a:r>
                        <a:rPr kumimoji="1" lang="ja-JP" altLang="en-US" sz="1400" dirty="0"/>
                        <a:t>＊</a:t>
                      </a:r>
                      <a:r>
                        <a:rPr kumimoji="1" lang="ja-JP" altLang="en-US" dirty="0"/>
                        <a:t>、発行者</a:t>
                      </a:r>
                      <a:r>
                        <a:rPr kumimoji="1" lang="ja-JP" altLang="en-US" sz="1400" dirty="0"/>
                        <a:t>＊</a:t>
                      </a:r>
                      <a:r>
                        <a:rPr kumimoji="1" lang="ja-JP" altLang="en-US" dirty="0"/>
                        <a:t>、発行日、有効期間</a:t>
                      </a:r>
                    </a:p>
                  </a:txBody>
                  <a:tcPr/>
                </a:tc>
                <a:extLst>
                  <a:ext uri="{0D108BD9-81ED-4DB2-BD59-A6C34878D82A}">
                    <a16:rowId xmlns:a16="http://schemas.microsoft.com/office/drawing/2014/main" val="10000"/>
                  </a:ext>
                </a:extLst>
              </a:tr>
            </a:tbl>
          </a:graphicData>
        </a:graphic>
      </p:graphicFrame>
      <p:graphicFrame>
        <p:nvGraphicFramePr>
          <p:cNvPr id="5" name="表 4"/>
          <p:cNvGraphicFramePr>
            <a:graphicFrameLocks noGrp="1"/>
          </p:cNvGraphicFramePr>
          <p:nvPr>
            <p:extLst/>
          </p:nvPr>
        </p:nvGraphicFramePr>
        <p:xfrm>
          <a:off x="2423592" y="2060848"/>
          <a:ext cx="1584176"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tblGrid>
              <a:tr h="370840">
                <a:tc>
                  <a:txBody>
                    <a:bodyPr/>
                    <a:lstStyle/>
                    <a:p>
                      <a:r>
                        <a:rPr kumimoji="1" lang="ja-JP" altLang="en-US" dirty="0"/>
                        <a:t>取引情報</a:t>
                      </a:r>
                    </a:p>
                  </a:txBody>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nvPr>
        </p:nvGraphicFramePr>
        <p:xfrm>
          <a:off x="3071664" y="2564904"/>
          <a:ext cx="6096000" cy="64008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4511824">
                  <a:extLst>
                    <a:ext uri="{9D8B030D-6E8A-4147-A177-3AD203B41FA5}">
                      <a16:colId xmlns:a16="http://schemas.microsoft.com/office/drawing/2014/main" val="20001"/>
                    </a:ext>
                  </a:extLst>
                </a:gridCol>
              </a:tblGrid>
              <a:tr h="370840">
                <a:tc>
                  <a:txBody>
                    <a:bodyPr/>
                    <a:lstStyle/>
                    <a:p>
                      <a:r>
                        <a:rPr kumimoji="1" lang="ja-JP" altLang="en-US" dirty="0"/>
                        <a:t>取引関係者</a:t>
                      </a:r>
                    </a:p>
                  </a:txBody>
                  <a:tcPr/>
                </a:tc>
                <a:tc>
                  <a:txBody>
                    <a:bodyPr/>
                    <a:lstStyle/>
                    <a:p>
                      <a:r>
                        <a:rPr kumimoji="1" lang="ja-JP" altLang="en-US" dirty="0"/>
                        <a:t>発注者（納入先）、発注元、受注者（支給先）</a:t>
                      </a:r>
                    </a:p>
                  </a:txBody>
                  <a:tcPr/>
                </a:tc>
                <a:extLst>
                  <a:ext uri="{0D108BD9-81ED-4DB2-BD59-A6C34878D82A}">
                    <a16:rowId xmlns:a16="http://schemas.microsoft.com/office/drawing/2014/main" val="10000"/>
                  </a:ext>
                </a:extLst>
              </a:tr>
            </a:tbl>
          </a:graphicData>
        </a:graphic>
      </p:graphicFrame>
      <p:graphicFrame>
        <p:nvGraphicFramePr>
          <p:cNvPr id="7" name="表 6"/>
          <p:cNvGraphicFramePr>
            <a:graphicFrameLocks noGrp="1"/>
          </p:cNvGraphicFramePr>
          <p:nvPr>
            <p:extLst/>
          </p:nvPr>
        </p:nvGraphicFramePr>
        <p:xfrm>
          <a:off x="3071664" y="2996952"/>
          <a:ext cx="609600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4511824">
                  <a:extLst>
                    <a:ext uri="{9D8B030D-6E8A-4147-A177-3AD203B41FA5}">
                      <a16:colId xmlns:a16="http://schemas.microsoft.com/office/drawing/2014/main" val="20001"/>
                    </a:ext>
                  </a:extLst>
                </a:gridCol>
              </a:tblGrid>
              <a:tr h="370840">
                <a:tc>
                  <a:txBody>
                    <a:bodyPr/>
                    <a:lstStyle/>
                    <a:p>
                      <a:r>
                        <a:rPr kumimoji="1" lang="ja-JP" altLang="en-US" dirty="0"/>
                        <a:t>出荷納入</a:t>
                      </a:r>
                    </a:p>
                  </a:txBody>
                  <a:tcPr/>
                </a:tc>
                <a:tc>
                  <a:txBody>
                    <a:bodyPr/>
                    <a:lstStyle/>
                    <a:p>
                      <a:r>
                        <a:rPr kumimoji="1" lang="ja-JP" altLang="en-US" dirty="0"/>
                        <a:t>納入指示日、出荷元、納入先、便番号</a:t>
                      </a:r>
                      <a:r>
                        <a:rPr kumimoji="1" lang="en-US" altLang="ja-JP" dirty="0"/>
                        <a:t>*</a:t>
                      </a:r>
                      <a:endParaRPr kumimoji="1" lang="ja-JP" altLang="en-US" dirty="0"/>
                    </a:p>
                  </a:txBody>
                  <a:tcPr/>
                </a:tc>
                <a:extLst>
                  <a:ext uri="{0D108BD9-81ED-4DB2-BD59-A6C34878D82A}">
                    <a16:rowId xmlns:a16="http://schemas.microsoft.com/office/drawing/2014/main" val="10000"/>
                  </a:ext>
                </a:extLst>
              </a:tr>
            </a:tbl>
          </a:graphicData>
        </a:graphic>
      </p:graphicFrame>
      <p:graphicFrame>
        <p:nvGraphicFramePr>
          <p:cNvPr id="9" name="表 8"/>
          <p:cNvGraphicFramePr>
            <a:graphicFrameLocks noGrp="1"/>
          </p:cNvGraphicFramePr>
          <p:nvPr>
            <p:extLst/>
          </p:nvPr>
        </p:nvGraphicFramePr>
        <p:xfrm>
          <a:off x="3071664" y="3573016"/>
          <a:ext cx="3960440" cy="396240"/>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tblGrid>
              <a:tr h="370840">
                <a:tc>
                  <a:txBody>
                    <a:bodyPr/>
                    <a:lstStyle/>
                    <a:p>
                      <a:r>
                        <a:rPr kumimoji="1" lang="ja-JP" altLang="en-US" dirty="0"/>
                        <a:t>明細行</a:t>
                      </a:r>
                    </a:p>
                  </a:txBody>
                  <a:tcPr/>
                </a:tc>
                <a:tc>
                  <a:txBody>
                    <a:bodyPr/>
                    <a:lstStyle/>
                    <a:p>
                      <a:r>
                        <a:rPr kumimoji="1" lang="ja-JP" altLang="en-US" dirty="0"/>
                        <a:t>納入指示番号、納入</a:t>
                      </a:r>
                      <a:r>
                        <a:rPr kumimoji="1" lang="en-US" altLang="ja-JP" sz="2000" dirty="0"/>
                        <a:t>ID</a:t>
                      </a:r>
                      <a:r>
                        <a:rPr kumimoji="1" lang="en-US" altLang="ja-JP" dirty="0"/>
                        <a:t>*</a:t>
                      </a:r>
                      <a:endParaRPr kumimoji="1" lang="ja-JP" altLang="en-US" dirty="0"/>
                    </a:p>
                  </a:txBody>
                  <a:tcPr/>
                </a:tc>
                <a:extLst>
                  <a:ext uri="{0D108BD9-81ED-4DB2-BD59-A6C34878D82A}">
                    <a16:rowId xmlns:a16="http://schemas.microsoft.com/office/drawing/2014/main" val="10000"/>
                  </a:ext>
                </a:extLst>
              </a:tr>
            </a:tbl>
          </a:graphicData>
        </a:graphic>
      </p:graphicFrame>
      <p:graphicFrame>
        <p:nvGraphicFramePr>
          <p:cNvPr id="10" name="表 9"/>
          <p:cNvGraphicFramePr>
            <a:graphicFrameLocks noGrp="1"/>
          </p:cNvGraphicFramePr>
          <p:nvPr>
            <p:extLst/>
          </p:nvPr>
        </p:nvGraphicFramePr>
        <p:xfrm>
          <a:off x="3874014" y="4077072"/>
          <a:ext cx="6398451" cy="640080"/>
        </p:xfrm>
        <a:graphic>
          <a:graphicData uri="http://schemas.openxmlformats.org/drawingml/2006/table">
            <a:tbl>
              <a:tblPr firstRow="1" bandRow="1">
                <a:tableStyleId>{5C22544A-7EE6-4342-B048-85BDC9FD1C3A}</a:tableStyleId>
              </a:tblPr>
              <a:tblGrid>
                <a:gridCol w="1662774">
                  <a:extLst>
                    <a:ext uri="{9D8B030D-6E8A-4147-A177-3AD203B41FA5}">
                      <a16:colId xmlns:a16="http://schemas.microsoft.com/office/drawing/2014/main" val="20000"/>
                    </a:ext>
                  </a:extLst>
                </a:gridCol>
                <a:gridCol w="4735677">
                  <a:extLst>
                    <a:ext uri="{9D8B030D-6E8A-4147-A177-3AD203B41FA5}">
                      <a16:colId xmlns:a16="http://schemas.microsoft.com/office/drawing/2014/main" val="20001"/>
                    </a:ext>
                  </a:extLst>
                </a:gridCol>
              </a:tblGrid>
              <a:tr h="370840">
                <a:tc>
                  <a:txBody>
                    <a:bodyPr/>
                    <a:lstStyle/>
                    <a:p>
                      <a:r>
                        <a:rPr kumimoji="1" lang="ja-JP" altLang="en-US" dirty="0"/>
                        <a:t>納入情報</a:t>
                      </a:r>
                    </a:p>
                  </a:txBody>
                  <a:tcPr/>
                </a:tc>
                <a:tc>
                  <a:txBody>
                    <a:bodyPr/>
                    <a:lstStyle/>
                    <a:p>
                      <a:r>
                        <a:rPr kumimoji="1" lang="ja-JP" altLang="en-US" dirty="0"/>
                        <a:t>納入数、納入方式、納入サイクル、納入場所</a:t>
                      </a:r>
                    </a:p>
                  </a:txBody>
                  <a:tcPr/>
                </a:tc>
                <a:extLst>
                  <a:ext uri="{0D108BD9-81ED-4DB2-BD59-A6C34878D82A}">
                    <a16:rowId xmlns:a16="http://schemas.microsoft.com/office/drawing/2014/main" val="10000"/>
                  </a:ext>
                </a:extLst>
              </a:tr>
            </a:tbl>
          </a:graphicData>
        </a:graphic>
      </p:graphicFrame>
      <p:graphicFrame>
        <p:nvGraphicFramePr>
          <p:cNvPr id="11" name="表 10"/>
          <p:cNvGraphicFramePr>
            <a:graphicFrameLocks noGrp="1"/>
          </p:cNvGraphicFramePr>
          <p:nvPr>
            <p:extLst/>
          </p:nvPr>
        </p:nvGraphicFramePr>
        <p:xfrm>
          <a:off x="3900478" y="5280229"/>
          <a:ext cx="4867928" cy="370840"/>
        </p:xfrm>
        <a:graphic>
          <a:graphicData uri="http://schemas.openxmlformats.org/drawingml/2006/table">
            <a:tbl>
              <a:tblPr firstRow="1" bandRow="1">
                <a:tableStyleId>{5C22544A-7EE6-4342-B048-85BDC9FD1C3A}</a:tableStyleId>
              </a:tblPr>
              <a:tblGrid>
                <a:gridCol w="1195520">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tblGrid>
              <a:tr h="370840">
                <a:tc>
                  <a:txBody>
                    <a:bodyPr/>
                    <a:lstStyle/>
                    <a:p>
                      <a:r>
                        <a:rPr kumimoji="1" lang="ja-JP" altLang="en-US" dirty="0"/>
                        <a:t>製品情報</a:t>
                      </a:r>
                    </a:p>
                  </a:txBody>
                  <a:tcPr/>
                </a:tc>
                <a:tc>
                  <a:txBody>
                    <a:bodyPr/>
                    <a:lstStyle/>
                    <a:p>
                      <a:r>
                        <a:rPr kumimoji="1" lang="ja-JP" altLang="en-US" dirty="0"/>
                        <a:t>部品番号、種別、色、品名、</a:t>
                      </a:r>
                    </a:p>
                  </a:txBody>
                  <a:tcPr/>
                </a:tc>
                <a:extLst>
                  <a:ext uri="{0D108BD9-81ED-4DB2-BD59-A6C34878D82A}">
                    <a16:rowId xmlns:a16="http://schemas.microsoft.com/office/drawing/2014/main" val="10000"/>
                  </a:ext>
                </a:extLst>
              </a:tr>
            </a:tbl>
          </a:graphicData>
        </a:graphic>
      </p:graphicFrame>
      <p:graphicFrame>
        <p:nvGraphicFramePr>
          <p:cNvPr id="12" name="表 11"/>
          <p:cNvGraphicFramePr>
            <a:graphicFrameLocks noGrp="1"/>
          </p:cNvGraphicFramePr>
          <p:nvPr>
            <p:extLst/>
          </p:nvPr>
        </p:nvGraphicFramePr>
        <p:xfrm>
          <a:off x="3899756" y="5711157"/>
          <a:ext cx="4932548" cy="365760"/>
        </p:xfrm>
        <a:graphic>
          <a:graphicData uri="http://schemas.openxmlformats.org/drawingml/2006/table">
            <a:tbl>
              <a:tblPr firstRow="1" bandRow="1">
                <a:tableStyleId>{5C22544A-7EE6-4342-B048-85BDC9FD1C3A}</a:tableStyleId>
              </a:tblPr>
              <a:tblGrid>
                <a:gridCol w="1188132">
                  <a:extLst>
                    <a:ext uri="{9D8B030D-6E8A-4147-A177-3AD203B41FA5}">
                      <a16:colId xmlns:a16="http://schemas.microsoft.com/office/drawing/2014/main" val="20000"/>
                    </a:ext>
                  </a:extLst>
                </a:gridCol>
                <a:gridCol w="3744416">
                  <a:extLst>
                    <a:ext uri="{9D8B030D-6E8A-4147-A177-3AD203B41FA5}">
                      <a16:colId xmlns:a16="http://schemas.microsoft.com/office/drawing/2014/main" val="20001"/>
                    </a:ext>
                  </a:extLst>
                </a:gridCol>
              </a:tblGrid>
              <a:tr h="298832">
                <a:tc>
                  <a:txBody>
                    <a:bodyPr/>
                    <a:lstStyle/>
                    <a:p>
                      <a:r>
                        <a:rPr kumimoji="1" lang="ja-JP" altLang="en-US" dirty="0"/>
                        <a:t>梱包情報</a:t>
                      </a:r>
                    </a:p>
                  </a:txBody>
                  <a:tcPr/>
                </a:tc>
                <a:tc>
                  <a:txBody>
                    <a:bodyPr/>
                    <a:lstStyle/>
                    <a:p>
                      <a:r>
                        <a:rPr kumimoji="1" lang="ja-JP" altLang="en-US" dirty="0"/>
                        <a:t>背番号、収容数、荷姿、梱包単位</a:t>
                      </a:r>
                    </a:p>
                  </a:txBody>
                  <a:tcPr/>
                </a:tc>
                <a:extLst>
                  <a:ext uri="{0D108BD9-81ED-4DB2-BD59-A6C34878D82A}">
                    <a16:rowId xmlns:a16="http://schemas.microsoft.com/office/drawing/2014/main" val="10000"/>
                  </a:ext>
                </a:extLst>
              </a:tr>
            </a:tbl>
          </a:graphicData>
        </a:graphic>
      </p:graphicFrame>
      <p:cxnSp>
        <p:nvCxnSpPr>
          <p:cNvPr id="14" name="直線コネクタ 13"/>
          <p:cNvCxnSpPr/>
          <p:nvPr/>
        </p:nvCxnSpPr>
        <p:spPr>
          <a:xfrm>
            <a:off x="2063552" y="701988"/>
            <a:ext cx="0" cy="150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a:endCxn id="3" idx="1"/>
          </p:cNvCxnSpPr>
          <p:nvPr/>
        </p:nvCxnSpPr>
        <p:spPr>
          <a:xfrm>
            <a:off x="2063552" y="1238156"/>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2114114" y="170080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2063552" y="220486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783632" y="2420888"/>
            <a:ext cx="0" cy="1368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2783632" y="270892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2783632" y="313748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2783632" y="378904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503712" y="3933056"/>
            <a:ext cx="0" cy="1944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503712" y="4293096"/>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581188" y="544522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503712" y="5866140"/>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左中かっこ 30"/>
          <p:cNvSpPr/>
          <p:nvPr/>
        </p:nvSpPr>
        <p:spPr>
          <a:xfrm>
            <a:off x="2694935" y="3501008"/>
            <a:ext cx="448737" cy="2520280"/>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dirty="0">
              <a:solidFill>
                <a:srgbClr val="FF0000"/>
              </a:solidFill>
            </a:endParaRPr>
          </a:p>
        </p:txBody>
      </p:sp>
      <p:sp>
        <p:nvSpPr>
          <p:cNvPr id="32" name="テキスト ボックス 31"/>
          <p:cNvSpPr txBox="1"/>
          <p:nvPr/>
        </p:nvSpPr>
        <p:spPr>
          <a:xfrm>
            <a:off x="2478911" y="4407496"/>
            <a:ext cx="396044" cy="461665"/>
          </a:xfrm>
          <a:prstGeom prst="rect">
            <a:avLst/>
          </a:prstGeom>
          <a:noFill/>
        </p:spPr>
        <p:txBody>
          <a:bodyPr wrap="square" rtlCol="0">
            <a:spAutoFit/>
          </a:bodyPr>
          <a:lstStyle/>
          <a:p>
            <a:r>
              <a:rPr lang="en-US" altLang="ja-JP" sz="2400" dirty="0">
                <a:solidFill>
                  <a:srgbClr val="FF0000"/>
                </a:solidFill>
              </a:rPr>
              <a:t>n</a:t>
            </a:r>
            <a:endParaRPr lang="ja-JP" altLang="en-US" sz="2400" dirty="0">
              <a:solidFill>
                <a:srgbClr val="FF0000"/>
              </a:solidFill>
            </a:endParaRPr>
          </a:p>
        </p:txBody>
      </p:sp>
      <p:graphicFrame>
        <p:nvGraphicFramePr>
          <p:cNvPr id="34" name="表 33"/>
          <p:cNvGraphicFramePr>
            <a:graphicFrameLocks noGrp="1"/>
          </p:cNvGraphicFramePr>
          <p:nvPr>
            <p:extLst>
              <p:ext uri="{D42A27DB-BD31-4B8C-83A1-F6EECF244321}">
                <p14:modId xmlns:p14="http://schemas.microsoft.com/office/powerpoint/2010/main" val="3290812703"/>
              </p:ext>
            </p:extLst>
          </p:nvPr>
        </p:nvGraphicFramePr>
        <p:xfrm>
          <a:off x="3899757" y="4526929"/>
          <a:ext cx="4886283" cy="640080"/>
        </p:xfrm>
        <a:graphic>
          <a:graphicData uri="http://schemas.openxmlformats.org/drawingml/2006/table">
            <a:tbl>
              <a:tblPr firstRow="1" bandRow="1">
                <a:tableStyleId>{5C22544A-7EE6-4342-B048-85BDC9FD1C3A}</a:tableStyleId>
              </a:tblPr>
              <a:tblGrid>
                <a:gridCol w="1548172">
                  <a:extLst>
                    <a:ext uri="{9D8B030D-6E8A-4147-A177-3AD203B41FA5}">
                      <a16:colId xmlns:a16="http://schemas.microsoft.com/office/drawing/2014/main" val="20000"/>
                    </a:ext>
                  </a:extLst>
                </a:gridCol>
                <a:gridCol w="3338111">
                  <a:extLst>
                    <a:ext uri="{9D8B030D-6E8A-4147-A177-3AD203B41FA5}">
                      <a16:colId xmlns:a16="http://schemas.microsoft.com/office/drawing/2014/main" val="20001"/>
                    </a:ext>
                  </a:extLst>
                </a:gridCol>
              </a:tblGrid>
              <a:tr h="370840">
                <a:tc>
                  <a:txBody>
                    <a:bodyPr/>
                    <a:lstStyle/>
                    <a:p>
                      <a:r>
                        <a:rPr kumimoji="1" lang="ja-JP" altLang="en-US" dirty="0"/>
                        <a:t>現品票情報</a:t>
                      </a:r>
                    </a:p>
                  </a:txBody>
                  <a:tcPr/>
                </a:tc>
                <a:tc>
                  <a:txBody>
                    <a:bodyPr/>
                    <a:lstStyle/>
                    <a:p>
                      <a:r>
                        <a:rPr kumimoji="1" lang="ja-JP" altLang="en-US" dirty="0"/>
                        <a:t>識別番号、現品票サイズ、</a:t>
                      </a:r>
                      <a:endParaRPr kumimoji="1" lang="en-US" altLang="ja-JP" dirty="0"/>
                    </a:p>
                    <a:p>
                      <a:r>
                        <a:rPr kumimoji="1" lang="ja-JP" altLang="en-US" dirty="0"/>
                        <a:t>現品票記載事項（後工程）</a:t>
                      </a:r>
                    </a:p>
                  </a:txBody>
                  <a:tcPr/>
                </a:tc>
                <a:extLst>
                  <a:ext uri="{0D108BD9-81ED-4DB2-BD59-A6C34878D82A}">
                    <a16:rowId xmlns:a16="http://schemas.microsoft.com/office/drawing/2014/main" val="10000"/>
                  </a:ext>
                </a:extLst>
              </a:tr>
            </a:tbl>
          </a:graphicData>
        </a:graphic>
      </p:graphicFrame>
      <p:cxnSp>
        <p:nvCxnSpPr>
          <p:cNvPr id="35" name="直線コネクタ 34"/>
          <p:cNvCxnSpPr/>
          <p:nvPr/>
        </p:nvCxnSpPr>
        <p:spPr>
          <a:xfrm>
            <a:off x="3476092" y="4869160"/>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角丸四角形吹き出し 7"/>
          <p:cNvSpPr/>
          <p:nvPr/>
        </p:nvSpPr>
        <p:spPr>
          <a:xfrm>
            <a:off x="9702800" y="1700808"/>
            <a:ext cx="2032000" cy="1436674"/>
          </a:xfrm>
          <a:prstGeom prst="wedgeRoundRectCallout">
            <a:avLst>
              <a:gd name="adj1" fmla="val -100833"/>
              <a:gd name="adj2" fmla="val 174472"/>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便毎の現品票</a:t>
            </a:r>
            <a:endParaRPr kumimoji="1" lang="en-US" altLang="ja-JP" dirty="0">
              <a:solidFill>
                <a:schemeClr val="tx1"/>
              </a:solidFill>
            </a:endParaRPr>
          </a:p>
          <a:p>
            <a:pPr algn="ctr"/>
            <a:r>
              <a:rPr kumimoji="1" lang="ja-JP" altLang="en-US" dirty="0">
                <a:solidFill>
                  <a:schemeClr val="tx1"/>
                </a:solidFill>
              </a:rPr>
              <a:t>記載情報</a:t>
            </a:r>
          </a:p>
        </p:txBody>
      </p:sp>
      <p:sp>
        <p:nvSpPr>
          <p:cNvPr id="13" name="スライド番号プレースホルダー 12"/>
          <p:cNvSpPr>
            <a:spLocks noGrp="1"/>
          </p:cNvSpPr>
          <p:nvPr>
            <p:ph type="sldNum" sz="quarter" idx="12"/>
          </p:nvPr>
        </p:nvSpPr>
        <p:spPr/>
        <p:txBody>
          <a:bodyPr/>
          <a:lstStyle/>
          <a:p>
            <a:fld id="{DA625278-E395-4905-864D-2DC838E1882F}" type="slidenum">
              <a:rPr kumimoji="1" lang="ja-JP" altLang="en-US" smtClean="0"/>
              <a:t>8</a:t>
            </a:fld>
            <a:endParaRPr kumimoji="1" lang="ja-JP" altLang="en-US"/>
          </a:p>
        </p:txBody>
      </p:sp>
    </p:spTree>
    <p:extLst>
      <p:ext uri="{BB962C8B-B14F-4D97-AF65-F5344CB8AC3E}">
        <p14:creationId xmlns:p14="http://schemas.microsoft.com/office/powerpoint/2010/main" val="549121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プロジェクト紹介（４）</a:t>
            </a:r>
          </a:p>
        </p:txBody>
      </p:sp>
      <p:sp>
        <p:nvSpPr>
          <p:cNvPr id="3" name="テキスト ボックス 2"/>
          <p:cNvSpPr txBox="1"/>
          <p:nvPr/>
        </p:nvSpPr>
        <p:spPr>
          <a:xfrm>
            <a:off x="1645516" y="808902"/>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4" name="テキスト ボックス 3"/>
          <p:cNvSpPr txBox="1"/>
          <p:nvPr/>
        </p:nvSpPr>
        <p:spPr>
          <a:xfrm>
            <a:off x="381265" y="2016925"/>
            <a:ext cx="3432743" cy="523220"/>
          </a:xfrm>
          <a:prstGeom prst="rect">
            <a:avLst/>
          </a:prstGeom>
          <a:noFill/>
          <a:ln>
            <a:solidFill>
              <a:schemeClr val="accent1"/>
            </a:solidFill>
          </a:ln>
        </p:spPr>
        <p:txBody>
          <a:bodyPr wrap="square" rtlCol="0">
            <a:spAutoFit/>
          </a:bodyPr>
          <a:lstStyle/>
          <a:p>
            <a:pPr algn="ctr"/>
            <a:r>
              <a:rPr lang="ja-JP" altLang="en-US" sz="2800" b="1" dirty="0"/>
              <a:t>リクワイアメント</a:t>
            </a:r>
            <a:endParaRPr kumimoji="1" lang="ja-JP" altLang="en-US" sz="2800" b="1" dirty="0"/>
          </a:p>
        </p:txBody>
      </p:sp>
      <p:sp>
        <p:nvSpPr>
          <p:cNvPr id="5" name="テキスト ボックス 4"/>
          <p:cNvSpPr txBox="1"/>
          <p:nvPr/>
        </p:nvSpPr>
        <p:spPr>
          <a:xfrm>
            <a:off x="950494" y="2794061"/>
            <a:ext cx="10118558" cy="3785652"/>
          </a:xfrm>
          <a:prstGeom prst="rect">
            <a:avLst/>
          </a:prstGeom>
          <a:noFill/>
        </p:spPr>
        <p:txBody>
          <a:bodyPr wrap="square" rtlCol="0">
            <a:spAutoFit/>
          </a:bodyPr>
          <a:lstStyle/>
          <a:p>
            <a:r>
              <a:rPr kumimoji="1" lang="ja-JP" altLang="en-US" sz="2400" dirty="0"/>
              <a:t>１．需要予測（</a:t>
            </a:r>
            <a:r>
              <a:rPr kumimoji="1" lang="en-US" altLang="ja-JP" sz="2400" dirty="0"/>
              <a:t>CISDF</a:t>
            </a:r>
            <a:r>
              <a:rPr kumimoji="1" lang="ja-JP" altLang="en-US" sz="2400" dirty="0"/>
              <a:t>）の機能追加</a:t>
            </a:r>
            <a:endParaRPr kumimoji="1"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内示／確定区分、確定日時、梱包単位数量、納入指示詳細</a:t>
            </a:r>
            <a:endParaRPr kumimoji="1" lang="en-US" altLang="ja-JP" sz="2400" dirty="0"/>
          </a:p>
          <a:p>
            <a:r>
              <a:rPr lang="ja-JP" altLang="en-US" sz="2400" dirty="0"/>
              <a:t>２．納入指示に現品票情報の追加</a:t>
            </a:r>
            <a:endParaRPr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現品票の情報構造定義　　</a:t>
            </a:r>
            <a:r>
              <a:rPr lang="en-US" altLang="ja-JP" sz="2400" b="1" dirty="0">
                <a:solidFill>
                  <a:srgbClr val="FF0000"/>
                </a:solidFill>
                <a:sym typeface="Wingdings" panose="05000000000000000000" pitchFamily="2" charset="2"/>
              </a:rPr>
              <a:t></a:t>
            </a:r>
            <a:r>
              <a:rPr lang="ja-JP" altLang="en-US" sz="2400" b="1" dirty="0">
                <a:solidFill>
                  <a:srgbClr val="FF0000"/>
                </a:solidFill>
                <a:sym typeface="Wingdings" panose="05000000000000000000" pitchFamily="2" charset="2"/>
              </a:rPr>
              <a:t>別紙</a:t>
            </a:r>
            <a:endParaRPr lang="en-US" altLang="ja-JP" sz="2400" b="1" dirty="0">
              <a:solidFill>
                <a:srgbClr val="FF0000"/>
              </a:solidFill>
            </a:endParaRPr>
          </a:p>
          <a:p>
            <a:r>
              <a:rPr kumimoji="1" lang="ja-JP" altLang="en-US" sz="2400" dirty="0"/>
              <a:t>３．</a:t>
            </a:r>
            <a:r>
              <a:rPr kumimoji="1" lang="en-US" altLang="ja-JP" sz="2400" dirty="0"/>
              <a:t>VMI</a:t>
            </a:r>
            <a:r>
              <a:rPr kumimoji="1" lang="ja-JP" altLang="en-US" sz="2400" dirty="0"/>
              <a:t>（</a:t>
            </a:r>
            <a:r>
              <a:rPr kumimoji="1" lang="en-US" altLang="ja-JP" sz="2400" dirty="0"/>
              <a:t>Vender Managed Inventory</a:t>
            </a:r>
            <a:r>
              <a:rPr kumimoji="1" lang="ja-JP" altLang="en-US" sz="2400" dirty="0"/>
              <a:t>）プロセスへの適用　</a:t>
            </a:r>
            <a:endParaRPr kumimoji="1" lang="en-US" altLang="ja-JP" sz="2400" dirty="0"/>
          </a:p>
          <a:p>
            <a:r>
              <a:rPr lang="en-US" altLang="ja-JP" sz="2400" dirty="0">
                <a:sym typeface="Wingdings" panose="05000000000000000000" pitchFamily="2" charset="2"/>
              </a:rPr>
              <a:t>	</a:t>
            </a:r>
            <a:r>
              <a:rPr kumimoji="1" lang="en-US" altLang="ja-JP" sz="2400" dirty="0">
                <a:sym typeface="Wingdings" panose="05000000000000000000" pitchFamily="2" charset="2"/>
              </a:rPr>
              <a:t></a:t>
            </a:r>
            <a:r>
              <a:rPr kumimoji="1" lang="ja-JP" altLang="en-US" sz="2400" dirty="0">
                <a:sym typeface="Wingdings" panose="05000000000000000000" pitchFamily="2" charset="2"/>
              </a:rPr>
              <a:t>フランスチームの要求</a:t>
            </a:r>
            <a:endParaRPr kumimoji="1" lang="en-US" altLang="ja-JP" sz="2400" dirty="0">
              <a:sym typeface="Wingdings" panose="05000000000000000000" pitchFamily="2" charset="2"/>
            </a:endParaRPr>
          </a:p>
          <a:p>
            <a:r>
              <a:rPr lang="ja-JP" altLang="en-US" sz="2400" dirty="0">
                <a:sym typeface="Wingdings" panose="05000000000000000000" pitchFamily="2" charset="2"/>
              </a:rPr>
              <a:t>４．多重構造サプライチェーンへの適用（修正の必要性確認）</a:t>
            </a:r>
            <a:endParaRPr lang="en-US" altLang="ja-JP" sz="2400" dirty="0">
              <a:sym typeface="Wingdings" panose="05000000000000000000" pitchFamily="2" charset="2"/>
            </a:endParaRPr>
          </a:p>
          <a:p>
            <a:r>
              <a:rPr kumimoji="1" lang="ja-JP" altLang="en-US" sz="2400" dirty="0">
                <a:sym typeface="Wingdings" panose="05000000000000000000" pitchFamily="2" charset="2"/>
              </a:rPr>
              <a:t>５．支給品有のサプライチェーンへの適用（修正の必要性確認）</a:t>
            </a:r>
            <a:endParaRPr kumimoji="1" lang="en-US" altLang="ja-JP" sz="2400" dirty="0">
              <a:sym typeface="Wingdings" panose="05000000000000000000" pitchFamily="2" charset="2"/>
            </a:endParaRPr>
          </a:p>
          <a:p>
            <a:r>
              <a:rPr lang="ja-JP" altLang="en-US" sz="2400" dirty="0">
                <a:sym typeface="Wingdings" panose="05000000000000000000" pitchFamily="2" charset="2"/>
              </a:rPr>
              <a:t>６．プロセス定義の拡張</a:t>
            </a:r>
            <a:endParaRPr lang="en-US" altLang="ja-JP" sz="2400" dirty="0">
              <a:sym typeface="Wingdings" panose="05000000000000000000" pitchFamily="2" charset="2"/>
            </a:endParaRPr>
          </a:p>
          <a:p>
            <a:r>
              <a:rPr kumimoji="1" lang="en-US" altLang="ja-JP" sz="2400" dirty="0">
                <a:sym typeface="Wingdings" panose="05000000000000000000" pitchFamily="2" charset="2"/>
              </a:rPr>
              <a:t>	</a:t>
            </a:r>
            <a:r>
              <a:rPr kumimoji="1" lang="ja-JP" altLang="en-US" sz="2400" dirty="0">
                <a:sym typeface="Wingdings" panose="05000000000000000000" pitchFamily="2" charset="2"/>
              </a:rPr>
              <a:t>業務領域定義の追加</a:t>
            </a:r>
            <a:endParaRPr kumimoji="1" lang="ja-JP" altLang="en-US" sz="2400" dirty="0"/>
          </a:p>
        </p:txBody>
      </p:sp>
    </p:spTree>
    <p:extLst>
      <p:ext uri="{BB962C8B-B14F-4D97-AF65-F5344CB8AC3E}">
        <p14:creationId xmlns:p14="http://schemas.microsoft.com/office/powerpoint/2010/main" val="236482099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313</TotalTime>
  <Words>1140</Words>
  <Application>Microsoft Office PowerPoint</Application>
  <PresentationFormat>ワイド画面</PresentationFormat>
  <Paragraphs>223</Paragraphs>
  <Slides>12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12</vt:i4>
      </vt:variant>
    </vt:vector>
  </HeadingPairs>
  <TitlesOfParts>
    <vt:vector size="18" baseType="lpstr">
      <vt:lpstr>游ゴシック</vt:lpstr>
      <vt:lpstr>游ゴシック Light</vt:lpstr>
      <vt:lpstr>Arial</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28</cp:revision>
  <dcterms:created xsi:type="dcterms:W3CDTF">2016-06-13T04:24:44Z</dcterms:created>
  <dcterms:modified xsi:type="dcterms:W3CDTF">2016-07-01T06:05:13Z</dcterms:modified>
</cp:coreProperties>
</file>