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4" r:id="rId4"/>
    <p:sldId id="265" r:id="rId5"/>
    <p:sldId id="266" r:id="rId6"/>
    <p:sldId id="257" r:id="rId7"/>
    <p:sldId id="258" r:id="rId8"/>
    <p:sldId id="259" r:id="rId9"/>
    <p:sldId id="260" r:id="rId10"/>
    <p:sldId id="261" r:id="rId11"/>
    <p:sldId id="267" r:id="rId1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61" autoAdjust="0"/>
    <p:restoredTop sz="94660"/>
  </p:normalViewPr>
  <p:slideViewPr>
    <p:cSldViewPr snapToGrid="0">
      <p:cViewPr varScale="1">
        <p:scale>
          <a:sx n="68" d="100"/>
          <a:sy n="68" d="100"/>
        </p:scale>
        <p:origin x="50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F75E86-36C4-4D4F-8AE5-B1FD448D69AA}" type="doc">
      <dgm:prSet loTypeId="urn:microsoft.com/office/officeart/2005/8/layout/list1" loCatId="list" qsTypeId="urn:microsoft.com/office/officeart/2005/8/quickstyle/3d2" qsCatId="3D" csTypeId="urn:microsoft.com/office/officeart/2005/8/colors/accent1_2" csCatId="accent1" phldr="1"/>
      <dgm:spPr/>
      <dgm:t>
        <a:bodyPr/>
        <a:lstStyle/>
        <a:p>
          <a:endParaRPr lang="en-US"/>
        </a:p>
      </dgm:t>
    </dgm:pt>
    <dgm:pt modelId="{9F58873E-79B4-4486-BFA6-7A987BE4EB6B}">
      <dgm:prSet phldrT="[Text]"/>
      <dgm:spPr/>
      <dgm:t>
        <a:bodyPr/>
        <a:lstStyle/>
        <a:p>
          <a:r>
            <a:rPr lang="en-US" dirty="0"/>
            <a:t>Challenge</a:t>
          </a:r>
        </a:p>
      </dgm:t>
    </dgm:pt>
    <dgm:pt modelId="{9D54CBD5-808D-47AB-83C8-84D4B6CC9798}" type="parTrans" cxnId="{7DC7497E-7C29-4311-A5F8-588474C8F531}">
      <dgm:prSet/>
      <dgm:spPr/>
      <dgm:t>
        <a:bodyPr/>
        <a:lstStyle/>
        <a:p>
          <a:endParaRPr lang="en-US"/>
        </a:p>
      </dgm:t>
    </dgm:pt>
    <dgm:pt modelId="{AD114EA0-B806-4E3D-AC7E-27EAE717BA5C}" type="sibTrans" cxnId="{7DC7497E-7C29-4311-A5F8-588474C8F531}">
      <dgm:prSet/>
      <dgm:spPr/>
      <dgm:t>
        <a:bodyPr/>
        <a:lstStyle/>
        <a:p>
          <a:endParaRPr lang="en-US"/>
        </a:p>
      </dgm:t>
    </dgm:pt>
    <dgm:pt modelId="{49F2455C-632F-4EEC-BCCF-2DD593077A54}">
      <dgm:prSet phldrT="[Text]"/>
      <dgm:spPr/>
      <dgm:t>
        <a:bodyPr/>
        <a:lstStyle/>
        <a:p>
          <a:r>
            <a:rPr lang="en-US" dirty="0"/>
            <a:t>Opportunity</a:t>
          </a:r>
        </a:p>
      </dgm:t>
    </dgm:pt>
    <dgm:pt modelId="{89BB5CE2-730D-498A-819E-3B0D560B61F6}" type="parTrans" cxnId="{AB3F8093-EE13-48B3-BA5D-2DE1D0DD4757}">
      <dgm:prSet/>
      <dgm:spPr/>
      <dgm:t>
        <a:bodyPr/>
        <a:lstStyle/>
        <a:p>
          <a:endParaRPr lang="en-US"/>
        </a:p>
      </dgm:t>
    </dgm:pt>
    <dgm:pt modelId="{6B2AFD52-6089-40DB-97A3-8DCFEB646C2C}" type="sibTrans" cxnId="{AB3F8093-EE13-48B3-BA5D-2DE1D0DD4757}">
      <dgm:prSet/>
      <dgm:spPr/>
      <dgm:t>
        <a:bodyPr/>
        <a:lstStyle/>
        <a:p>
          <a:endParaRPr lang="en-US"/>
        </a:p>
      </dgm:t>
    </dgm:pt>
    <dgm:pt modelId="{2E7ADF67-AC86-4522-A222-D072373E09BD}">
      <dgm:prSet phldrT="[Text]"/>
      <dgm:spPr/>
      <dgm:t>
        <a:bodyPr/>
        <a:lstStyle/>
        <a:p>
          <a:r>
            <a:rPr lang="en-US" dirty="0"/>
            <a:t>Proposed Cybersecurity Project Solution</a:t>
          </a:r>
        </a:p>
      </dgm:t>
    </dgm:pt>
    <dgm:pt modelId="{C82793AA-A7AB-4E76-AD5A-0D2B16A80107}" type="parTrans" cxnId="{133884CC-FCFC-4CE9-BC83-4FBC03F58E4A}">
      <dgm:prSet/>
      <dgm:spPr/>
      <dgm:t>
        <a:bodyPr/>
        <a:lstStyle/>
        <a:p>
          <a:endParaRPr lang="en-US"/>
        </a:p>
      </dgm:t>
    </dgm:pt>
    <dgm:pt modelId="{7575C387-0016-44D5-A209-D3C006DB7399}" type="sibTrans" cxnId="{133884CC-FCFC-4CE9-BC83-4FBC03F58E4A}">
      <dgm:prSet/>
      <dgm:spPr/>
      <dgm:t>
        <a:bodyPr/>
        <a:lstStyle/>
        <a:p>
          <a:endParaRPr lang="en-US"/>
        </a:p>
      </dgm:t>
    </dgm:pt>
    <dgm:pt modelId="{7C2BCAD9-CEC3-440F-AC8F-C589CB116D77}">
      <dgm:prSet phldrT="[Text]"/>
      <dgm:spPr/>
      <dgm:t>
        <a:bodyPr/>
        <a:lstStyle/>
        <a:p>
          <a:r>
            <a:rPr lang="en-US" dirty="0"/>
            <a:t>A general lack of awareness to emerging cybersecurity threats is leading to a vulnerable global trade environment and tiered global levels of trust</a:t>
          </a:r>
        </a:p>
      </dgm:t>
    </dgm:pt>
    <dgm:pt modelId="{D76496BA-B6EE-41DC-BF83-7C63133C80D8}" type="parTrans" cxnId="{A37B5F34-588F-4918-ADE7-A77545EB756A}">
      <dgm:prSet/>
      <dgm:spPr/>
      <dgm:t>
        <a:bodyPr/>
        <a:lstStyle/>
        <a:p>
          <a:endParaRPr lang="en-US"/>
        </a:p>
      </dgm:t>
    </dgm:pt>
    <dgm:pt modelId="{BA597BE6-D3E3-41CE-9304-7FA8F6749247}" type="sibTrans" cxnId="{A37B5F34-588F-4918-ADE7-A77545EB756A}">
      <dgm:prSet/>
      <dgm:spPr/>
      <dgm:t>
        <a:bodyPr/>
        <a:lstStyle/>
        <a:p>
          <a:endParaRPr lang="en-US"/>
        </a:p>
      </dgm:t>
    </dgm:pt>
    <dgm:pt modelId="{7A75A409-B416-488E-B2CA-545A92F87D06}">
      <dgm:prSet phldrT="[Text]"/>
      <dgm:spPr/>
      <dgm:t>
        <a:bodyPr/>
        <a:lstStyle/>
        <a:p>
          <a:r>
            <a:rPr lang="en-US" dirty="0"/>
            <a:t>UN/CEFACT recommendations have historically driven government and large private sector stakeholders to change behaviors and focus efforts</a:t>
          </a:r>
        </a:p>
      </dgm:t>
    </dgm:pt>
    <dgm:pt modelId="{3457314B-3D68-4FE8-91C6-E7AB49F3C985}" type="parTrans" cxnId="{2CF9EEE4-32A8-4AA6-98E9-55A886A2EEBA}">
      <dgm:prSet/>
      <dgm:spPr/>
      <dgm:t>
        <a:bodyPr/>
        <a:lstStyle/>
        <a:p>
          <a:endParaRPr lang="en-US"/>
        </a:p>
      </dgm:t>
    </dgm:pt>
    <dgm:pt modelId="{E995A93D-D3B3-4AC5-848B-980A6C7C0208}" type="sibTrans" cxnId="{2CF9EEE4-32A8-4AA6-98E9-55A886A2EEBA}">
      <dgm:prSet/>
      <dgm:spPr/>
      <dgm:t>
        <a:bodyPr/>
        <a:lstStyle/>
        <a:p>
          <a:endParaRPr lang="en-US"/>
        </a:p>
      </dgm:t>
    </dgm:pt>
    <dgm:pt modelId="{049C97CD-DE6A-4534-98EA-8DFAE0D6CFF6}">
      <dgm:prSet phldrT="[Text]"/>
      <dgm:spPr/>
      <dgm:t>
        <a:bodyPr/>
        <a:lstStyle/>
        <a:p>
          <a:r>
            <a:rPr lang="en-US" dirty="0"/>
            <a:t>Education and Awareness</a:t>
          </a:r>
        </a:p>
      </dgm:t>
    </dgm:pt>
    <dgm:pt modelId="{E1F93D2D-3FB8-43B6-9F04-09D95E1E29D3}" type="parTrans" cxnId="{5EB080A8-97F0-4F1F-A5A1-043404667C46}">
      <dgm:prSet/>
      <dgm:spPr/>
      <dgm:t>
        <a:bodyPr/>
        <a:lstStyle/>
        <a:p>
          <a:endParaRPr lang="en-US"/>
        </a:p>
      </dgm:t>
    </dgm:pt>
    <dgm:pt modelId="{44EB4DE9-D02F-4A61-9882-752B45264A3D}" type="sibTrans" cxnId="{5EB080A8-97F0-4F1F-A5A1-043404667C46}">
      <dgm:prSet/>
      <dgm:spPr/>
      <dgm:t>
        <a:bodyPr/>
        <a:lstStyle/>
        <a:p>
          <a:endParaRPr lang="en-US"/>
        </a:p>
      </dgm:t>
    </dgm:pt>
    <dgm:pt modelId="{DBD534B1-2F07-4787-986D-FCB9BD49264E}">
      <dgm:prSet phldrT="[Text]"/>
      <dgm:spPr/>
      <dgm:t>
        <a:bodyPr/>
        <a:lstStyle/>
        <a:p>
          <a:r>
            <a:rPr lang="en-US" dirty="0"/>
            <a:t>Malicious cybersecurity actors increasingly target trade IT environments for various purposes (criminal, terrorist, hacktivists) </a:t>
          </a:r>
        </a:p>
      </dgm:t>
    </dgm:pt>
    <dgm:pt modelId="{DBAE911E-EBDA-473B-AF62-0821C127A846}" type="parTrans" cxnId="{FCBAEB9C-117E-4BE1-AD95-32342D71DBB2}">
      <dgm:prSet/>
      <dgm:spPr/>
      <dgm:t>
        <a:bodyPr/>
        <a:lstStyle/>
        <a:p>
          <a:endParaRPr lang="en-US"/>
        </a:p>
      </dgm:t>
    </dgm:pt>
    <dgm:pt modelId="{EE9AE1D3-5E8E-442C-9098-A56E47C5B63A}" type="sibTrans" cxnId="{FCBAEB9C-117E-4BE1-AD95-32342D71DBB2}">
      <dgm:prSet/>
      <dgm:spPr/>
      <dgm:t>
        <a:bodyPr/>
        <a:lstStyle/>
        <a:p>
          <a:endParaRPr lang="en-US"/>
        </a:p>
      </dgm:t>
    </dgm:pt>
    <dgm:pt modelId="{52917F02-28AB-413C-96CD-041A66F5D981}">
      <dgm:prSet phldrT="[Text]"/>
      <dgm:spPr/>
      <dgm:t>
        <a:bodyPr/>
        <a:lstStyle/>
        <a:p>
          <a:r>
            <a:rPr lang="en-US" dirty="0"/>
            <a:t>UN/CEFACT focus on cybersecurity issues could help raise the cybersecurity posture of weak links in the global supply chain  </a:t>
          </a:r>
        </a:p>
      </dgm:t>
    </dgm:pt>
    <dgm:pt modelId="{08FB874E-5425-455C-9987-7F57AE3098B0}" type="parTrans" cxnId="{B7C41D97-43D4-470E-9F83-51B2DB713C60}">
      <dgm:prSet/>
      <dgm:spPr/>
      <dgm:t>
        <a:bodyPr/>
        <a:lstStyle/>
        <a:p>
          <a:endParaRPr lang="en-US"/>
        </a:p>
      </dgm:t>
    </dgm:pt>
    <dgm:pt modelId="{0C891F8C-413D-4F1B-9392-4423CAB88574}" type="sibTrans" cxnId="{B7C41D97-43D4-470E-9F83-51B2DB713C60}">
      <dgm:prSet/>
      <dgm:spPr/>
      <dgm:t>
        <a:bodyPr/>
        <a:lstStyle/>
        <a:p>
          <a:endParaRPr lang="en-US"/>
        </a:p>
      </dgm:t>
    </dgm:pt>
    <dgm:pt modelId="{0BD068E1-3B71-4EE3-9673-560FC36982B2}">
      <dgm:prSet phldrT="[Text]"/>
      <dgm:spPr/>
      <dgm:t>
        <a:bodyPr/>
        <a:lstStyle/>
        <a:p>
          <a:r>
            <a:rPr lang="en-US" dirty="0"/>
            <a:t>Cybersecurity Principles Framework for Trade</a:t>
          </a:r>
        </a:p>
      </dgm:t>
    </dgm:pt>
    <dgm:pt modelId="{1D0E5A6A-68A0-4F45-AE47-C9CC180B3BE9}" type="parTrans" cxnId="{4D84D547-99C9-4453-9032-43CE61221C0D}">
      <dgm:prSet/>
      <dgm:spPr/>
      <dgm:t>
        <a:bodyPr/>
        <a:lstStyle/>
        <a:p>
          <a:endParaRPr lang="en-US"/>
        </a:p>
      </dgm:t>
    </dgm:pt>
    <dgm:pt modelId="{99AEDF0E-55FB-4F27-9185-E76874A75606}" type="sibTrans" cxnId="{4D84D547-99C9-4453-9032-43CE61221C0D}">
      <dgm:prSet/>
      <dgm:spPr/>
      <dgm:t>
        <a:bodyPr/>
        <a:lstStyle/>
        <a:p>
          <a:endParaRPr lang="en-US"/>
        </a:p>
      </dgm:t>
    </dgm:pt>
    <dgm:pt modelId="{BA2878D0-3850-4C4F-97DB-1059AB7FFB9D}">
      <dgm:prSet phldrT="[Text]"/>
      <dgm:spPr/>
      <dgm:t>
        <a:bodyPr/>
        <a:lstStyle/>
        <a:p>
          <a:r>
            <a:rPr lang="en-US" dirty="0"/>
            <a:t>Cybersecurity knowledge sharing</a:t>
          </a:r>
        </a:p>
      </dgm:t>
    </dgm:pt>
    <dgm:pt modelId="{61B613CA-8411-47C4-AE93-EA98770988C8}" type="parTrans" cxnId="{C1DA51F4-418F-4803-AC81-B9CE70A4FECB}">
      <dgm:prSet/>
      <dgm:spPr/>
      <dgm:t>
        <a:bodyPr/>
        <a:lstStyle/>
        <a:p>
          <a:endParaRPr lang="en-US"/>
        </a:p>
      </dgm:t>
    </dgm:pt>
    <dgm:pt modelId="{8C01EF85-6D58-4F7E-8F22-0E7421742AD8}" type="sibTrans" cxnId="{C1DA51F4-418F-4803-AC81-B9CE70A4FECB}">
      <dgm:prSet/>
      <dgm:spPr/>
      <dgm:t>
        <a:bodyPr/>
        <a:lstStyle/>
        <a:p>
          <a:endParaRPr lang="en-US"/>
        </a:p>
      </dgm:t>
    </dgm:pt>
    <dgm:pt modelId="{A68E4C99-49AD-4F6D-A5D4-35FE1F73EB11}" type="pres">
      <dgm:prSet presAssocID="{ACF75E86-36C4-4D4F-8AE5-B1FD448D69AA}" presName="linear" presStyleCnt="0">
        <dgm:presLayoutVars>
          <dgm:dir/>
          <dgm:animLvl val="lvl"/>
          <dgm:resizeHandles val="exact"/>
        </dgm:presLayoutVars>
      </dgm:prSet>
      <dgm:spPr/>
    </dgm:pt>
    <dgm:pt modelId="{0C92B2B4-3D1F-43EB-B5CB-727C6DB26732}" type="pres">
      <dgm:prSet presAssocID="{9F58873E-79B4-4486-BFA6-7A987BE4EB6B}" presName="parentLin" presStyleCnt="0"/>
      <dgm:spPr/>
    </dgm:pt>
    <dgm:pt modelId="{E087A8BF-77A2-42D4-BBC2-8670312CE012}" type="pres">
      <dgm:prSet presAssocID="{9F58873E-79B4-4486-BFA6-7A987BE4EB6B}" presName="parentLeftMargin" presStyleLbl="node1" presStyleIdx="0" presStyleCnt="3"/>
      <dgm:spPr/>
    </dgm:pt>
    <dgm:pt modelId="{914C7DE9-3406-4A97-8439-E349FDBA2656}" type="pres">
      <dgm:prSet presAssocID="{9F58873E-79B4-4486-BFA6-7A987BE4EB6B}" presName="parentText" presStyleLbl="node1" presStyleIdx="0" presStyleCnt="3">
        <dgm:presLayoutVars>
          <dgm:chMax val="0"/>
          <dgm:bulletEnabled val="1"/>
        </dgm:presLayoutVars>
      </dgm:prSet>
      <dgm:spPr/>
    </dgm:pt>
    <dgm:pt modelId="{779D7FEE-DA53-4FEF-916D-835438DA8D20}" type="pres">
      <dgm:prSet presAssocID="{9F58873E-79B4-4486-BFA6-7A987BE4EB6B}" presName="negativeSpace" presStyleCnt="0"/>
      <dgm:spPr/>
    </dgm:pt>
    <dgm:pt modelId="{E17B771C-FAF3-4C4C-A82E-6435E3FC44D0}" type="pres">
      <dgm:prSet presAssocID="{9F58873E-79B4-4486-BFA6-7A987BE4EB6B}" presName="childText" presStyleLbl="conFgAcc1" presStyleIdx="0" presStyleCnt="3">
        <dgm:presLayoutVars>
          <dgm:bulletEnabled val="1"/>
        </dgm:presLayoutVars>
      </dgm:prSet>
      <dgm:spPr/>
    </dgm:pt>
    <dgm:pt modelId="{F93D6244-2A63-48E0-866E-9E0D5A88977B}" type="pres">
      <dgm:prSet presAssocID="{AD114EA0-B806-4E3D-AC7E-27EAE717BA5C}" presName="spaceBetweenRectangles" presStyleCnt="0"/>
      <dgm:spPr/>
    </dgm:pt>
    <dgm:pt modelId="{4002A67D-6689-4280-BD34-6523476BA52D}" type="pres">
      <dgm:prSet presAssocID="{49F2455C-632F-4EEC-BCCF-2DD593077A54}" presName="parentLin" presStyleCnt="0"/>
      <dgm:spPr/>
    </dgm:pt>
    <dgm:pt modelId="{5F42BE3C-299D-40E9-BCA2-D4B1092643BE}" type="pres">
      <dgm:prSet presAssocID="{49F2455C-632F-4EEC-BCCF-2DD593077A54}" presName="parentLeftMargin" presStyleLbl="node1" presStyleIdx="0" presStyleCnt="3"/>
      <dgm:spPr/>
    </dgm:pt>
    <dgm:pt modelId="{0671A69D-E046-4796-99D3-9D62D9BDD324}" type="pres">
      <dgm:prSet presAssocID="{49F2455C-632F-4EEC-BCCF-2DD593077A54}" presName="parentText" presStyleLbl="node1" presStyleIdx="1" presStyleCnt="3">
        <dgm:presLayoutVars>
          <dgm:chMax val="0"/>
          <dgm:bulletEnabled val="1"/>
        </dgm:presLayoutVars>
      </dgm:prSet>
      <dgm:spPr/>
    </dgm:pt>
    <dgm:pt modelId="{3DFC2A1D-E2D8-4136-AC0E-CF99F68A579D}" type="pres">
      <dgm:prSet presAssocID="{49F2455C-632F-4EEC-BCCF-2DD593077A54}" presName="negativeSpace" presStyleCnt="0"/>
      <dgm:spPr/>
    </dgm:pt>
    <dgm:pt modelId="{D778504B-077F-4A2D-B615-70342C5C65B6}" type="pres">
      <dgm:prSet presAssocID="{49F2455C-632F-4EEC-BCCF-2DD593077A54}" presName="childText" presStyleLbl="conFgAcc1" presStyleIdx="1" presStyleCnt="3">
        <dgm:presLayoutVars>
          <dgm:bulletEnabled val="1"/>
        </dgm:presLayoutVars>
      </dgm:prSet>
      <dgm:spPr/>
    </dgm:pt>
    <dgm:pt modelId="{8245D684-ACA6-48CB-BD5D-21902CBB997F}" type="pres">
      <dgm:prSet presAssocID="{6B2AFD52-6089-40DB-97A3-8DCFEB646C2C}" presName="spaceBetweenRectangles" presStyleCnt="0"/>
      <dgm:spPr/>
    </dgm:pt>
    <dgm:pt modelId="{46B6A011-B2B9-4FB4-B625-8E87C32C052A}" type="pres">
      <dgm:prSet presAssocID="{2E7ADF67-AC86-4522-A222-D072373E09BD}" presName="parentLin" presStyleCnt="0"/>
      <dgm:spPr/>
    </dgm:pt>
    <dgm:pt modelId="{CC348164-75F9-4D22-8756-9ADB3B7611AD}" type="pres">
      <dgm:prSet presAssocID="{2E7ADF67-AC86-4522-A222-D072373E09BD}" presName="parentLeftMargin" presStyleLbl="node1" presStyleIdx="1" presStyleCnt="3"/>
      <dgm:spPr/>
    </dgm:pt>
    <dgm:pt modelId="{03C90D1F-8C5E-49E2-9F13-70D23C11DCEA}" type="pres">
      <dgm:prSet presAssocID="{2E7ADF67-AC86-4522-A222-D072373E09BD}" presName="parentText" presStyleLbl="node1" presStyleIdx="2" presStyleCnt="3">
        <dgm:presLayoutVars>
          <dgm:chMax val="0"/>
          <dgm:bulletEnabled val="1"/>
        </dgm:presLayoutVars>
      </dgm:prSet>
      <dgm:spPr/>
    </dgm:pt>
    <dgm:pt modelId="{FB1DB213-E171-413D-BA8A-C141E6526EBF}" type="pres">
      <dgm:prSet presAssocID="{2E7ADF67-AC86-4522-A222-D072373E09BD}" presName="negativeSpace" presStyleCnt="0"/>
      <dgm:spPr/>
    </dgm:pt>
    <dgm:pt modelId="{6C473D86-FECA-49CB-9FB5-87F873768239}" type="pres">
      <dgm:prSet presAssocID="{2E7ADF67-AC86-4522-A222-D072373E09BD}" presName="childText" presStyleLbl="conFgAcc1" presStyleIdx="2" presStyleCnt="3">
        <dgm:presLayoutVars>
          <dgm:bulletEnabled val="1"/>
        </dgm:presLayoutVars>
      </dgm:prSet>
      <dgm:spPr/>
    </dgm:pt>
  </dgm:ptLst>
  <dgm:cxnLst>
    <dgm:cxn modelId="{25882558-44E1-4470-91BB-7BD96D2CB61D}" type="presOf" srcId="{7C2BCAD9-CEC3-440F-AC8F-C589CB116D77}" destId="{E17B771C-FAF3-4C4C-A82E-6435E3FC44D0}" srcOrd="0" destOrd="1" presId="urn:microsoft.com/office/officeart/2005/8/layout/list1"/>
    <dgm:cxn modelId="{FCBAEB9C-117E-4BE1-AD95-32342D71DBB2}" srcId="{9F58873E-79B4-4486-BFA6-7A987BE4EB6B}" destId="{DBD534B1-2F07-4787-986D-FCB9BD49264E}" srcOrd="0" destOrd="0" parTransId="{DBAE911E-EBDA-473B-AF62-0821C127A846}" sibTransId="{EE9AE1D3-5E8E-442C-9098-A56E47C5B63A}"/>
    <dgm:cxn modelId="{49C40575-2B2B-45F9-B6F5-2E91926557AC}" type="presOf" srcId="{52917F02-28AB-413C-96CD-041A66F5D981}" destId="{D778504B-077F-4A2D-B615-70342C5C65B6}" srcOrd="0" destOrd="1" presId="urn:microsoft.com/office/officeart/2005/8/layout/list1"/>
    <dgm:cxn modelId="{006D80D6-5875-4632-A12C-E81EBA6A41B1}" type="presOf" srcId="{BA2878D0-3850-4C4F-97DB-1059AB7FFB9D}" destId="{6C473D86-FECA-49CB-9FB5-87F873768239}" srcOrd="0" destOrd="2" presId="urn:microsoft.com/office/officeart/2005/8/layout/list1"/>
    <dgm:cxn modelId="{9F3C0466-0864-4947-9891-D824236D1091}" type="presOf" srcId="{ACF75E86-36C4-4D4F-8AE5-B1FD448D69AA}" destId="{A68E4C99-49AD-4F6D-A5D4-35FE1F73EB11}" srcOrd="0" destOrd="0" presId="urn:microsoft.com/office/officeart/2005/8/layout/list1"/>
    <dgm:cxn modelId="{2CF9EEE4-32A8-4AA6-98E9-55A886A2EEBA}" srcId="{49F2455C-632F-4EEC-BCCF-2DD593077A54}" destId="{7A75A409-B416-488E-B2CA-545A92F87D06}" srcOrd="0" destOrd="0" parTransId="{3457314B-3D68-4FE8-91C6-E7AB49F3C985}" sibTransId="{E995A93D-D3B3-4AC5-848B-980A6C7C0208}"/>
    <dgm:cxn modelId="{C1DA51F4-418F-4803-AC81-B9CE70A4FECB}" srcId="{2E7ADF67-AC86-4522-A222-D072373E09BD}" destId="{BA2878D0-3850-4C4F-97DB-1059AB7FFB9D}" srcOrd="2" destOrd="0" parTransId="{61B613CA-8411-47C4-AE93-EA98770988C8}" sibTransId="{8C01EF85-6D58-4F7E-8F22-0E7421742AD8}"/>
    <dgm:cxn modelId="{133884CC-FCFC-4CE9-BC83-4FBC03F58E4A}" srcId="{ACF75E86-36C4-4D4F-8AE5-B1FD448D69AA}" destId="{2E7ADF67-AC86-4522-A222-D072373E09BD}" srcOrd="2" destOrd="0" parTransId="{C82793AA-A7AB-4E76-AD5A-0D2B16A80107}" sibTransId="{7575C387-0016-44D5-A209-D3C006DB7399}"/>
    <dgm:cxn modelId="{24F63977-731A-4500-8DD5-B967283EE13C}" type="presOf" srcId="{49F2455C-632F-4EEC-BCCF-2DD593077A54}" destId="{5F42BE3C-299D-40E9-BCA2-D4B1092643BE}" srcOrd="0" destOrd="0" presId="urn:microsoft.com/office/officeart/2005/8/layout/list1"/>
    <dgm:cxn modelId="{30A85B7B-1D54-4763-A1CE-4F8CB5DE0F53}" type="presOf" srcId="{9F58873E-79B4-4486-BFA6-7A987BE4EB6B}" destId="{914C7DE9-3406-4A97-8439-E349FDBA2656}" srcOrd="1" destOrd="0" presId="urn:microsoft.com/office/officeart/2005/8/layout/list1"/>
    <dgm:cxn modelId="{5F162E04-178F-48F4-99ED-0AD85C1B5087}" type="presOf" srcId="{049C97CD-DE6A-4534-98EA-8DFAE0D6CFF6}" destId="{6C473D86-FECA-49CB-9FB5-87F873768239}" srcOrd="0" destOrd="0" presId="urn:microsoft.com/office/officeart/2005/8/layout/list1"/>
    <dgm:cxn modelId="{B7C41D97-43D4-470E-9F83-51B2DB713C60}" srcId="{49F2455C-632F-4EEC-BCCF-2DD593077A54}" destId="{52917F02-28AB-413C-96CD-041A66F5D981}" srcOrd="1" destOrd="0" parTransId="{08FB874E-5425-455C-9987-7F57AE3098B0}" sibTransId="{0C891F8C-413D-4F1B-9392-4423CAB88574}"/>
    <dgm:cxn modelId="{421D1DBA-845C-4B56-8CEF-7A3E11912F3D}" type="presOf" srcId="{9F58873E-79B4-4486-BFA6-7A987BE4EB6B}" destId="{E087A8BF-77A2-42D4-BBC2-8670312CE012}" srcOrd="0" destOrd="0" presId="urn:microsoft.com/office/officeart/2005/8/layout/list1"/>
    <dgm:cxn modelId="{AB3F8093-EE13-48B3-BA5D-2DE1D0DD4757}" srcId="{ACF75E86-36C4-4D4F-8AE5-B1FD448D69AA}" destId="{49F2455C-632F-4EEC-BCCF-2DD593077A54}" srcOrd="1" destOrd="0" parTransId="{89BB5CE2-730D-498A-819E-3B0D560B61F6}" sibTransId="{6B2AFD52-6089-40DB-97A3-8DCFEB646C2C}"/>
    <dgm:cxn modelId="{D5CDAA81-6EB0-4CAF-8C68-0B8F81CD3BB9}" type="presOf" srcId="{2E7ADF67-AC86-4522-A222-D072373E09BD}" destId="{CC348164-75F9-4D22-8756-9ADB3B7611AD}" srcOrd="0" destOrd="0" presId="urn:microsoft.com/office/officeart/2005/8/layout/list1"/>
    <dgm:cxn modelId="{76A89E64-B2E2-4271-96E8-010BC5C1784A}" type="presOf" srcId="{7A75A409-B416-488E-B2CA-545A92F87D06}" destId="{D778504B-077F-4A2D-B615-70342C5C65B6}" srcOrd="0" destOrd="0" presId="urn:microsoft.com/office/officeart/2005/8/layout/list1"/>
    <dgm:cxn modelId="{6130099E-1878-4B3D-A596-FE08D91CC551}" type="presOf" srcId="{0BD068E1-3B71-4EE3-9673-560FC36982B2}" destId="{6C473D86-FECA-49CB-9FB5-87F873768239}" srcOrd="0" destOrd="1" presId="urn:microsoft.com/office/officeart/2005/8/layout/list1"/>
    <dgm:cxn modelId="{4D84D547-99C9-4453-9032-43CE61221C0D}" srcId="{2E7ADF67-AC86-4522-A222-D072373E09BD}" destId="{0BD068E1-3B71-4EE3-9673-560FC36982B2}" srcOrd="1" destOrd="0" parTransId="{1D0E5A6A-68A0-4F45-AE47-C9CC180B3BE9}" sibTransId="{99AEDF0E-55FB-4F27-9185-E76874A75606}"/>
    <dgm:cxn modelId="{9DFB40F1-2DA2-450A-8CCC-EFCA00562FC6}" type="presOf" srcId="{49F2455C-632F-4EEC-BCCF-2DD593077A54}" destId="{0671A69D-E046-4796-99D3-9D62D9BDD324}" srcOrd="1" destOrd="0" presId="urn:microsoft.com/office/officeart/2005/8/layout/list1"/>
    <dgm:cxn modelId="{7DC7497E-7C29-4311-A5F8-588474C8F531}" srcId="{ACF75E86-36C4-4D4F-8AE5-B1FD448D69AA}" destId="{9F58873E-79B4-4486-BFA6-7A987BE4EB6B}" srcOrd="0" destOrd="0" parTransId="{9D54CBD5-808D-47AB-83C8-84D4B6CC9798}" sibTransId="{AD114EA0-B806-4E3D-AC7E-27EAE717BA5C}"/>
    <dgm:cxn modelId="{12FC48DB-ED2E-4B8F-9746-2E9C50EFA640}" type="presOf" srcId="{DBD534B1-2F07-4787-986D-FCB9BD49264E}" destId="{E17B771C-FAF3-4C4C-A82E-6435E3FC44D0}" srcOrd="0" destOrd="0" presId="urn:microsoft.com/office/officeart/2005/8/layout/list1"/>
    <dgm:cxn modelId="{5EB080A8-97F0-4F1F-A5A1-043404667C46}" srcId="{2E7ADF67-AC86-4522-A222-D072373E09BD}" destId="{049C97CD-DE6A-4534-98EA-8DFAE0D6CFF6}" srcOrd="0" destOrd="0" parTransId="{E1F93D2D-3FB8-43B6-9F04-09D95E1E29D3}" sibTransId="{44EB4DE9-D02F-4A61-9882-752B45264A3D}"/>
    <dgm:cxn modelId="{A37B5F34-588F-4918-ADE7-A77545EB756A}" srcId="{9F58873E-79B4-4486-BFA6-7A987BE4EB6B}" destId="{7C2BCAD9-CEC3-440F-AC8F-C589CB116D77}" srcOrd="1" destOrd="0" parTransId="{D76496BA-B6EE-41DC-BF83-7C63133C80D8}" sibTransId="{BA597BE6-D3E3-41CE-9304-7FA8F6749247}"/>
    <dgm:cxn modelId="{83BAEC55-9F6A-4561-9FD1-2EE7E9FDB532}" type="presOf" srcId="{2E7ADF67-AC86-4522-A222-D072373E09BD}" destId="{03C90D1F-8C5E-49E2-9F13-70D23C11DCEA}" srcOrd="1" destOrd="0" presId="urn:microsoft.com/office/officeart/2005/8/layout/list1"/>
    <dgm:cxn modelId="{92A832BF-16A7-49C8-A7BF-1945231C157B}" type="presParOf" srcId="{A68E4C99-49AD-4F6D-A5D4-35FE1F73EB11}" destId="{0C92B2B4-3D1F-43EB-B5CB-727C6DB26732}" srcOrd="0" destOrd="0" presId="urn:microsoft.com/office/officeart/2005/8/layout/list1"/>
    <dgm:cxn modelId="{2269375B-F4E9-4051-8021-B8F6C2E7448D}" type="presParOf" srcId="{0C92B2B4-3D1F-43EB-B5CB-727C6DB26732}" destId="{E087A8BF-77A2-42D4-BBC2-8670312CE012}" srcOrd="0" destOrd="0" presId="urn:microsoft.com/office/officeart/2005/8/layout/list1"/>
    <dgm:cxn modelId="{BA5DA5C6-7F31-4D8E-A0E4-BAFD60456C11}" type="presParOf" srcId="{0C92B2B4-3D1F-43EB-B5CB-727C6DB26732}" destId="{914C7DE9-3406-4A97-8439-E349FDBA2656}" srcOrd="1" destOrd="0" presId="urn:microsoft.com/office/officeart/2005/8/layout/list1"/>
    <dgm:cxn modelId="{9D66B8AF-16A1-4F04-B74C-59F8970B31DE}" type="presParOf" srcId="{A68E4C99-49AD-4F6D-A5D4-35FE1F73EB11}" destId="{779D7FEE-DA53-4FEF-916D-835438DA8D20}" srcOrd="1" destOrd="0" presId="urn:microsoft.com/office/officeart/2005/8/layout/list1"/>
    <dgm:cxn modelId="{27DC6D9D-3A26-4417-A44F-C4F5A28411C5}" type="presParOf" srcId="{A68E4C99-49AD-4F6D-A5D4-35FE1F73EB11}" destId="{E17B771C-FAF3-4C4C-A82E-6435E3FC44D0}" srcOrd="2" destOrd="0" presId="urn:microsoft.com/office/officeart/2005/8/layout/list1"/>
    <dgm:cxn modelId="{BF591549-31EE-47C3-8E9B-9622B219E3F6}" type="presParOf" srcId="{A68E4C99-49AD-4F6D-A5D4-35FE1F73EB11}" destId="{F93D6244-2A63-48E0-866E-9E0D5A88977B}" srcOrd="3" destOrd="0" presId="urn:microsoft.com/office/officeart/2005/8/layout/list1"/>
    <dgm:cxn modelId="{6A0BE540-3E8F-4B2C-A13C-211E639CEA6E}" type="presParOf" srcId="{A68E4C99-49AD-4F6D-A5D4-35FE1F73EB11}" destId="{4002A67D-6689-4280-BD34-6523476BA52D}" srcOrd="4" destOrd="0" presId="urn:microsoft.com/office/officeart/2005/8/layout/list1"/>
    <dgm:cxn modelId="{AD238717-3627-49E0-83CF-9D0C533942CE}" type="presParOf" srcId="{4002A67D-6689-4280-BD34-6523476BA52D}" destId="{5F42BE3C-299D-40E9-BCA2-D4B1092643BE}" srcOrd="0" destOrd="0" presId="urn:microsoft.com/office/officeart/2005/8/layout/list1"/>
    <dgm:cxn modelId="{35FB4BFC-88FE-4A0D-9BE3-5E0A4009B9F7}" type="presParOf" srcId="{4002A67D-6689-4280-BD34-6523476BA52D}" destId="{0671A69D-E046-4796-99D3-9D62D9BDD324}" srcOrd="1" destOrd="0" presId="urn:microsoft.com/office/officeart/2005/8/layout/list1"/>
    <dgm:cxn modelId="{84942FF4-DDE9-4E4C-8268-136302866355}" type="presParOf" srcId="{A68E4C99-49AD-4F6D-A5D4-35FE1F73EB11}" destId="{3DFC2A1D-E2D8-4136-AC0E-CF99F68A579D}" srcOrd="5" destOrd="0" presId="urn:microsoft.com/office/officeart/2005/8/layout/list1"/>
    <dgm:cxn modelId="{C9D2F201-0954-464C-AA97-2ED0070554EF}" type="presParOf" srcId="{A68E4C99-49AD-4F6D-A5D4-35FE1F73EB11}" destId="{D778504B-077F-4A2D-B615-70342C5C65B6}" srcOrd="6" destOrd="0" presId="urn:microsoft.com/office/officeart/2005/8/layout/list1"/>
    <dgm:cxn modelId="{290742DB-C65C-4CF7-901C-04217878C71A}" type="presParOf" srcId="{A68E4C99-49AD-4F6D-A5D4-35FE1F73EB11}" destId="{8245D684-ACA6-48CB-BD5D-21902CBB997F}" srcOrd="7" destOrd="0" presId="urn:microsoft.com/office/officeart/2005/8/layout/list1"/>
    <dgm:cxn modelId="{F821F345-48ED-4105-A82B-B444A96DD11A}" type="presParOf" srcId="{A68E4C99-49AD-4F6D-A5D4-35FE1F73EB11}" destId="{46B6A011-B2B9-4FB4-B625-8E87C32C052A}" srcOrd="8" destOrd="0" presId="urn:microsoft.com/office/officeart/2005/8/layout/list1"/>
    <dgm:cxn modelId="{95C1B83E-ABA7-45D5-949D-99CCE2598B57}" type="presParOf" srcId="{46B6A011-B2B9-4FB4-B625-8E87C32C052A}" destId="{CC348164-75F9-4D22-8756-9ADB3B7611AD}" srcOrd="0" destOrd="0" presId="urn:microsoft.com/office/officeart/2005/8/layout/list1"/>
    <dgm:cxn modelId="{CB567E90-4763-4837-AC94-787A3B7DCE96}" type="presParOf" srcId="{46B6A011-B2B9-4FB4-B625-8E87C32C052A}" destId="{03C90D1F-8C5E-49E2-9F13-70D23C11DCEA}" srcOrd="1" destOrd="0" presId="urn:microsoft.com/office/officeart/2005/8/layout/list1"/>
    <dgm:cxn modelId="{5EE7383E-E185-4646-B2F6-D341B634A91E}" type="presParOf" srcId="{A68E4C99-49AD-4F6D-A5D4-35FE1F73EB11}" destId="{FB1DB213-E171-413D-BA8A-C141E6526EBF}" srcOrd="9" destOrd="0" presId="urn:microsoft.com/office/officeart/2005/8/layout/list1"/>
    <dgm:cxn modelId="{D99DFF08-49DC-4167-B42C-DB1D15B659B9}" type="presParOf" srcId="{A68E4C99-49AD-4F6D-A5D4-35FE1F73EB11}" destId="{6C473D86-FECA-49CB-9FB5-87F873768239}"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7B771C-FAF3-4C4C-A82E-6435E3FC44D0}">
      <dsp:nvSpPr>
        <dsp:cNvPr id="0" name=""/>
        <dsp:cNvSpPr/>
      </dsp:nvSpPr>
      <dsp:spPr>
        <a:xfrm>
          <a:off x="0" y="310881"/>
          <a:ext cx="8515350" cy="13230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60886" tIns="249936" rIns="660886"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a:t>Malicious cybersecurity actors increasingly target trade IT environments for various purposes (criminal, terrorist, hacktivists) </a:t>
          </a:r>
        </a:p>
        <a:p>
          <a:pPr marL="114300" lvl="1" indent="-114300" algn="l" defTabSz="533400">
            <a:lnSpc>
              <a:spcPct val="90000"/>
            </a:lnSpc>
            <a:spcBef>
              <a:spcPct val="0"/>
            </a:spcBef>
            <a:spcAft>
              <a:spcPct val="15000"/>
            </a:spcAft>
            <a:buChar char="•"/>
          </a:pPr>
          <a:r>
            <a:rPr lang="en-US" sz="1200" kern="1200" dirty="0"/>
            <a:t>A general lack of awareness to emerging cybersecurity threats is leading to a vulnerable global trade environment and tiered global levels of trust</a:t>
          </a:r>
        </a:p>
      </dsp:txBody>
      <dsp:txXfrm>
        <a:off x="0" y="310881"/>
        <a:ext cx="8515350" cy="1323000"/>
      </dsp:txXfrm>
    </dsp:sp>
    <dsp:sp modelId="{914C7DE9-3406-4A97-8439-E349FDBA2656}">
      <dsp:nvSpPr>
        <dsp:cNvPr id="0" name=""/>
        <dsp:cNvSpPr/>
      </dsp:nvSpPr>
      <dsp:spPr>
        <a:xfrm>
          <a:off x="425767" y="133761"/>
          <a:ext cx="5960745" cy="35424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5302" tIns="0" rIns="225302" bIns="0" numCol="1" spcCol="1270" anchor="ctr" anchorCtr="0">
          <a:noAutofit/>
        </a:bodyPr>
        <a:lstStyle/>
        <a:p>
          <a:pPr marL="0" lvl="0" indent="0" algn="l" defTabSz="533400">
            <a:lnSpc>
              <a:spcPct val="90000"/>
            </a:lnSpc>
            <a:spcBef>
              <a:spcPct val="0"/>
            </a:spcBef>
            <a:spcAft>
              <a:spcPct val="35000"/>
            </a:spcAft>
            <a:buNone/>
          </a:pPr>
          <a:r>
            <a:rPr lang="en-US" sz="1200" kern="1200" dirty="0"/>
            <a:t>Challenge</a:t>
          </a:r>
        </a:p>
      </dsp:txBody>
      <dsp:txXfrm>
        <a:off x="443060" y="151054"/>
        <a:ext cx="5926159" cy="319654"/>
      </dsp:txXfrm>
    </dsp:sp>
    <dsp:sp modelId="{D778504B-077F-4A2D-B615-70342C5C65B6}">
      <dsp:nvSpPr>
        <dsp:cNvPr id="0" name=""/>
        <dsp:cNvSpPr/>
      </dsp:nvSpPr>
      <dsp:spPr>
        <a:xfrm>
          <a:off x="0" y="1875801"/>
          <a:ext cx="8515350" cy="13230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60886" tIns="249936" rIns="660886"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a:t>UN/CEFACT recommendations have historically driven government and large private sector stakeholders to change behaviors and focus efforts</a:t>
          </a:r>
        </a:p>
        <a:p>
          <a:pPr marL="114300" lvl="1" indent="-114300" algn="l" defTabSz="533400">
            <a:lnSpc>
              <a:spcPct val="90000"/>
            </a:lnSpc>
            <a:spcBef>
              <a:spcPct val="0"/>
            </a:spcBef>
            <a:spcAft>
              <a:spcPct val="15000"/>
            </a:spcAft>
            <a:buChar char="•"/>
          </a:pPr>
          <a:r>
            <a:rPr lang="en-US" sz="1200" kern="1200" dirty="0"/>
            <a:t>UN/CEFACT focus on cybersecurity issues could help raise the cybersecurity posture of weak links in the global supply chain  </a:t>
          </a:r>
        </a:p>
      </dsp:txBody>
      <dsp:txXfrm>
        <a:off x="0" y="1875801"/>
        <a:ext cx="8515350" cy="1323000"/>
      </dsp:txXfrm>
    </dsp:sp>
    <dsp:sp modelId="{0671A69D-E046-4796-99D3-9D62D9BDD324}">
      <dsp:nvSpPr>
        <dsp:cNvPr id="0" name=""/>
        <dsp:cNvSpPr/>
      </dsp:nvSpPr>
      <dsp:spPr>
        <a:xfrm>
          <a:off x="425767" y="1698681"/>
          <a:ext cx="5960745" cy="35424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5302" tIns="0" rIns="225302" bIns="0" numCol="1" spcCol="1270" anchor="ctr" anchorCtr="0">
          <a:noAutofit/>
        </a:bodyPr>
        <a:lstStyle/>
        <a:p>
          <a:pPr marL="0" lvl="0" indent="0" algn="l" defTabSz="533400">
            <a:lnSpc>
              <a:spcPct val="90000"/>
            </a:lnSpc>
            <a:spcBef>
              <a:spcPct val="0"/>
            </a:spcBef>
            <a:spcAft>
              <a:spcPct val="35000"/>
            </a:spcAft>
            <a:buNone/>
          </a:pPr>
          <a:r>
            <a:rPr lang="en-US" sz="1200" kern="1200" dirty="0"/>
            <a:t>Opportunity</a:t>
          </a:r>
        </a:p>
      </dsp:txBody>
      <dsp:txXfrm>
        <a:off x="443060" y="1715974"/>
        <a:ext cx="5926159" cy="319654"/>
      </dsp:txXfrm>
    </dsp:sp>
    <dsp:sp modelId="{6C473D86-FECA-49CB-9FB5-87F873768239}">
      <dsp:nvSpPr>
        <dsp:cNvPr id="0" name=""/>
        <dsp:cNvSpPr/>
      </dsp:nvSpPr>
      <dsp:spPr>
        <a:xfrm>
          <a:off x="0" y="3440722"/>
          <a:ext cx="8515350" cy="11151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60886" tIns="249936" rIns="660886"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a:t>Education and Awareness</a:t>
          </a:r>
        </a:p>
        <a:p>
          <a:pPr marL="114300" lvl="1" indent="-114300" algn="l" defTabSz="533400">
            <a:lnSpc>
              <a:spcPct val="90000"/>
            </a:lnSpc>
            <a:spcBef>
              <a:spcPct val="0"/>
            </a:spcBef>
            <a:spcAft>
              <a:spcPct val="15000"/>
            </a:spcAft>
            <a:buChar char="•"/>
          </a:pPr>
          <a:r>
            <a:rPr lang="en-US" sz="1200" kern="1200" dirty="0"/>
            <a:t>Cybersecurity Principles Framework for Trade</a:t>
          </a:r>
        </a:p>
        <a:p>
          <a:pPr marL="114300" lvl="1" indent="-114300" algn="l" defTabSz="533400">
            <a:lnSpc>
              <a:spcPct val="90000"/>
            </a:lnSpc>
            <a:spcBef>
              <a:spcPct val="0"/>
            </a:spcBef>
            <a:spcAft>
              <a:spcPct val="15000"/>
            </a:spcAft>
            <a:buChar char="•"/>
          </a:pPr>
          <a:r>
            <a:rPr lang="en-US" sz="1200" kern="1200" dirty="0"/>
            <a:t>Cybersecurity knowledge sharing</a:t>
          </a:r>
        </a:p>
      </dsp:txBody>
      <dsp:txXfrm>
        <a:off x="0" y="3440722"/>
        <a:ext cx="8515350" cy="1115100"/>
      </dsp:txXfrm>
    </dsp:sp>
    <dsp:sp modelId="{03C90D1F-8C5E-49E2-9F13-70D23C11DCEA}">
      <dsp:nvSpPr>
        <dsp:cNvPr id="0" name=""/>
        <dsp:cNvSpPr/>
      </dsp:nvSpPr>
      <dsp:spPr>
        <a:xfrm>
          <a:off x="425767" y="3263601"/>
          <a:ext cx="5960745" cy="35424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5302" tIns="0" rIns="225302" bIns="0" numCol="1" spcCol="1270" anchor="ctr" anchorCtr="0">
          <a:noAutofit/>
        </a:bodyPr>
        <a:lstStyle/>
        <a:p>
          <a:pPr marL="0" lvl="0" indent="0" algn="l" defTabSz="533400">
            <a:lnSpc>
              <a:spcPct val="90000"/>
            </a:lnSpc>
            <a:spcBef>
              <a:spcPct val="0"/>
            </a:spcBef>
            <a:spcAft>
              <a:spcPct val="35000"/>
            </a:spcAft>
            <a:buNone/>
          </a:pPr>
          <a:r>
            <a:rPr lang="en-US" sz="1200" kern="1200" dirty="0"/>
            <a:t>Proposed Cybersecurity Project Solution</a:t>
          </a:r>
        </a:p>
      </dsp:txBody>
      <dsp:txXfrm>
        <a:off x="443060" y="3280894"/>
        <a:ext cx="5926159" cy="31965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9520A81F-13B1-4D11-8428-9443FA3B563E}" type="datetimeFigureOut">
              <a:rPr kumimoji="1" lang="ja-JP" altLang="en-US" smtClean="0"/>
              <a:t>2016/7/4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C232F31-38B0-4672-9E64-A543C19A4673}" type="slidenum">
              <a:rPr kumimoji="1" lang="ja-JP" altLang="en-US" smtClean="0"/>
              <a:t>‹#›</a:t>
            </a:fld>
            <a:endParaRPr kumimoji="1" lang="ja-JP" altLang="en-US"/>
          </a:p>
        </p:txBody>
      </p:sp>
    </p:spTree>
    <p:extLst>
      <p:ext uri="{BB962C8B-B14F-4D97-AF65-F5344CB8AC3E}">
        <p14:creationId xmlns:p14="http://schemas.microsoft.com/office/powerpoint/2010/main" val="1725854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520A81F-13B1-4D11-8428-9443FA3B563E}" type="datetimeFigureOut">
              <a:rPr kumimoji="1" lang="ja-JP" altLang="en-US" smtClean="0"/>
              <a:t>2016/7/4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C232F31-38B0-4672-9E64-A543C19A4673}" type="slidenum">
              <a:rPr kumimoji="1" lang="ja-JP" altLang="en-US" smtClean="0"/>
              <a:t>‹#›</a:t>
            </a:fld>
            <a:endParaRPr kumimoji="1" lang="ja-JP" altLang="en-US"/>
          </a:p>
        </p:txBody>
      </p:sp>
    </p:spTree>
    <p:extLst>
      <p:ext uri="{BB962C8B-B14F-4D97-AF65-F5344CB8AC3E}">
        <p14:creationId xmlns:p14="http://schemas.microsoft.com/office/powerpoint/2010/main" val="1873083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520A81F-13B1-4D11-8428-9443FA3B563E}" type="datetimeFigureOut">
              <a:rPr kumimoji="1" lang="ja-JP" altLang="en-US" smtClean="0"/>
              <a:t>2016/7/4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C232F31-38B0-4672-9E64-A543C19A4673}" type="slidenum">
              <a:rPr kumimoji="1" lang="ja-JP" altLang="en-US" smtClean="0"/>
              <a:t>‹#›</a:t>
            </a:fld>
            <a:endParaRPr kumimoji="1" lang="ja-JP" altLang="en-US"/>
          </a:p>
        </p:txBody>
      </p:sp>
    </p:spTree>
    <p:extLst>
      <p:ext uri="{BB962C8B-B14F-4D97-AF65-F5344CB8AC3E}">
        <p14:creationId xmlns:p14="http://schemas.microsoft.com/office/powerpoint/2010/main" val="3797857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7/4/2016</a:t>
            </a:fld>
            <a:endParaRPr lang="en-US"/>
          </a:p>
        </p:txBody>
      </p:sp>
      <p:sp>
        <p:nvSpPr>
          <p:cNvPr id="4" name="Holder 4"/>
          <p:cNvSpPr>
            <a:spLocks noGrp="1"/>
          </p:cNvSpPr>
          <p:nvPr>
            <p:ph type="sldNum" sz="quarter" idx="7"/>
          </p:nvPr>
        </p:nvSpPr>
        <p:spPr/>
        <p:txBody>
          <a:bodyPr lIns="0" tIns="0" rIns="0" bIns="0"/>
          <a:lstStyle>
            <a:lvl1pPr>
              <a:defRPr sz="900" b="0" i="0">
                <a:solidFill>
                  <a:schemeClr val="tx1"/>
                </a:solidFill>
                <a:latin typeface="Meiryo UI"/>
                <a:cs typeface="Meiryo UI"/>
              </a:defRPr>
            </a:lvl1pPr>
          </a:lstStyle>
          <a:p>
            <a:pPr marL="25400">
              <a:lnSpc>
                <a:spcPts val="1030"/>
              </a:lnSpc>
            </a:pPr>
            <a:fld id="{81D60167-4931-47E6-BA6A-407CBD079E47}" type="slidenum">
              <a:rPr lang="en-US" altLang="ja-JP" smtClean="0"/>
              <a:pPr marL="25400">
                <a:lnSpc>
                  <a:spcPts val="1030"/>
                </a:lnSpc>
              </a:pPr>
              <a:t>‹#›</a:t>
            </a:fld>
            <a:endParaRPr lang="en-US" altLang="ja-JP" dirty="0"/>
          </a:p>
        </p:txBody>
      </p:sp>
    </p:spTree>
    <p:extLst>
      <p:ext uri="{BB962C8B-B14F-4D97-AF65-F5344CB8AC3E}">
        <p14:creationId xmlns:p14="http://schemas.microsoft.com/office/powerpoint/2010/main" val="2299432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520A81F-13B1-4D11-8428-9443FA3B563E}" type="datetimeFigureOut">
              <a:rPr kumimoji="1" lang="ja-JP" altLang="en-US" smtClean="0"/>
              <a:t>2016/7/4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C232F31-38B0-4672-9E64-A543C19A4673}" type="slidenum">
              <a:rPr kumimoji="1" lang="ja-JP" altLang="en-US" smtClean="0"/>
              <a:t>‹#›</a:t>
            </a:fld>
            <a:endParaRPr kumimoji="1" lang="ja-JP" altLang="en-US"/>
          </a:p>
        </p:txBody>
      </p:sp>
    </p:spTree>
    <p:extLst>
      <p:ext uri="{BB962C8B-B14F-4D97-AF65-F5344CB8AC3E}">
        <p14:creationId xmlns:p14="http://schemas.microsoft.com/office/powerpoint/2010/main" val="2456415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9520A81F-13B1-4D11-8428-9443FA3B563E}" type="datetimeFigureOut">
              <a:rPr kumimoji="1" lang="ja-JP" altLang="en-US" smtClean="0"/>
              <a:t>2016/7/4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C232F31-38B0-4672-9E64-A543C19A4673}" type="slidenum">
              <a:rPr kumimoji="1" lang="ja-JP" altLang="en-US" smtClean="0"/>
              <a:t>‹#›</a:t>
            </a:fld>
            <a:endParaRPr kumimoji="1" lang="ja-JP" altLang="en-US"/>
          </a:p>
        </p:txBody>
      </p:sp>
    </p:spTree>
    <p:extLst>
      <p:ext uri="{BB962C8B-B14F-4D97-AF65-F5344CB8AC3E}">
        <p14:creationId xmlns:p14="http://schemas.microsoft.com/office/powerpoint/2010/main" val="1901448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520A81F-13B1-4D11-8428-9443FA3B563E}" type="datetimeFigureOut">
              <a:rPr kumimoji="1" lang="ja-JP" altLang="en-US" smtClean="0"/>
              <a:t>2016/7/4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C232F31-38B0-4672-9E64-A543C19A4673}" type="slidenum">
              <a:rPr kumimoji="1" lang="ja-JP" altLang="en-US" smtClean="0"/>
              <a:t>‹#›</a:t>
            </a:fld>
            <a:endParaRPr kumimoji="1" lang="ja-JP" altLang="en-US"/>
          </a:p>
        </p:txBody>
      </p:sp>
    </p:spTree>
    <p:extLst>
      <p:ext uri="{BB962C8B-B14F-4D97-AF65-F5344CB8AC3E}">
        <p14:creationId xmlns:p14="http://schemas.microsoft.com/office/powerpoint/2010/main" val="231360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9520A81F-13B1-4D11-8428-9443FA3B563E}" type="datetimeFigureOut">
              <a:rPr kumimoji="1" lang="ja-JP" altLang="en-US" smtClean="0"/>
              <a:t>2016/7/4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C232F31-38B0-4672-9E64-A543C19A4673}" type="slidenum">
              <a:rPr kumimoji="1" lang="ja-JP" altLang="en-US" smtClean="0"/>
              <a:t>‹#›</a:t>
            </a:fld>
            <a:endParaRPr kumimoji="1" lang="ja-JP" altLang="en-US"/>
          </a:p>
        </p:txBody>
      </p:sp>
    </p:spTree>
    <p:extLst>
      <p:ext uri="{BB962C8B-B14F-4D97-AF65-F5344CB8AC3E}">
        <p14:creationId xmlns:p14="http://schemas.microsoft.com/office/powerpoint/2010/main" val="1284925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9520A81F-13B1-4D11-8428-9443FA3B563E}" type="datetimeFigureOut">
              <a:rPr kumimoji="1" lang="ja-JP" altLang="en-US" smtClean="0"/>
              <a:t>2016/7/4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C232F31-38B0-4672-9E64-A543C19A4673}" type="slidenum">
              <a:rPr kumimoji="1" lang="ja-JP" altLang="en-US" smtClean="0"/>
              <a:t>‹#›</a:t>
            </a:fld>
            <a:endParaRPr kumimoji="1" lang="ja-JP" altLang="en-US"/>
          </a:p>
        </p:txBody>
      </p:sp>
    </p:spTree>
    <p:extLst>
      <p:ext uri="{BB962C8B-B14F-4D97-AF65-F5344CB8AC3E}">
        <p14:creationId xmlns:p14="http://schemas.microsoft.com/office/powerpoint/2010/main" val="2035328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520A81F-13B1-4D11-8428-9443FA3B563E}" type="datetimeFigureOut">
              <a:rPr kumimoji="1" lang="ja-JP" altLang="en-US" smtClean="0"/>
              <a:t>2016/7/4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C232F31-38B0-4672-9E64-A543C19A4673}" type="slidenum">
              <a:rPr kumimoji="1" lang="ja-JP" altLang="en-US" smtClean="0"/>
              <a:t>‹#›</a:t>
            </a:fld>
            <a:endParaRPr kumimoji="1" lang="ja-JP" altLang="en-US"/>
          </a:p>
        </p:txBody>
      </p:sp>
    </p:spTree>
    <p:extLst>
      <p:ext uri="{BB962C8B-B14F-4D97-AF65-F5344CB8AC3E}">
        <p14:creationId xmlns:p14="http://schemas.microsoft.com/office/powerpoint/2010/main" val="3439697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520A81F-13B1-4D11-8428-9443FA3B563E}" type="datetimeFigureOut">
              <a:rPr kumimoji="1" lang="ja-JP" altLang="en-US" smtClean="0"/>
              <a:t>2016/7/4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C232F31-38B0-4672-9E64-A543C19A4673}" type="slidenum">
              <a:rPr kumimoji="1" lang="ja-JP" altLang="en-US" smtClean="0"/>
              <a:t>‹#›</a:t>
            </a:fld>
            <a:endParaRPr kumimoji="1" lang="ja-JP" altLang="en-US"/>
          </a:p>
        </p:txBody>
      </p:sp>
    </p:spTree>
    <p:extLst>
      <p:ext uri="{BB962C8B-B14F-4D97-AF65-F5344CB8AC3E}">
        <p14:creationId xmlns:p14="http://schemas.microsoft.com/office/powerpoint/2010/main" val="2477476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520A81F-13B1-4D11-8428-9443FA3B563E}" type="datetimeFigureOut">
              <a:rPr kumimoji="1" lang="ja-JP" altLang="en-US" smtClean="0"/>
              <a:t>2016/7/4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C232F31-38B0-4672-9E64-A543C19A4673}" type="slidenum">
              <a:rPr kumimoji="1" lang="ja-JP" altLang="en-US" smtClean="0"/>
              <a:t>‹#›</a:t>
            </a:fld>
            <a:endParaRPr kumimoji="1" lang="ja-JP" altLang="en-US"/>
          </a:p>
        </p:txBody>
      </p:sp>
    </p:spTree>
    <p:extLst>
      <p:ext uri="{BB962C8B-B14F-4D97-AF65-F5344CB8AC3E}">
        <p14:creationId xmlns:p14="http://schemas.microsoft.com/office/powerpoint/2010/main" val="1641293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20A81F-13B1-4D11-8428-9443FA3B563E}" type="datetimeFigureOut">
              <a:rPr kumimoji="1" lang="ja-JP" altLang="en-US" smtClean="0"/>
              <a:t>2016/7/4</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232F31-38B0-4672-9E64-A543C19A4673}" type="slidenum">
              <a:rPr kumimoji="1" lang="ja-JP" altLang="en-US" smtClean="0"/>
              <a:t>‹#›</a:t>
            </a:fld>
            <a:endParaRPr kumimoji="1" lang="ja-JP" altLang="en-US"/>
          </a:p>
        </p:txBody>
      </p:sp>
    </p:spTree>
    <p:extLst>
      <p:ext uri="{BB962C8B-B14F-4D97-AF65-F5344CB8AC3E}">
        <p14:creationId xmlns:p14="http://schemas.microsoft.com/office/powerpoint/2010/main" val="2338286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18" Type="http://schemas.openxmlformats.org/officeDocument/2006/relationships/image" Target="../media/image28.png"/><Relationship Id="rId26" Type="http://schemas.openxmlformats.org/officeDocument/2006/relationships/image" Target="../media/image36.png"/><Relationship Id="rId3" Type="http://schemas.openxmlformats.org/officeDocument/2006/relationships/image" Target="../media/image13.png"/><Relationship Id="rId21" Type="http://schemas.openxmlformats.org/officeDocument/2006/relationships/image" Target="../media/image31.png"/><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7.png"/><Relationship Id="rId25" Type="http://schemas.openxmlformats.org/officeDocument/2006/relationships/image" Target="../media/image35.png"/><Relationship Id="rId2" Type="http://schemas.openxmlformats.org/officeDocument/2006/relationships/image" Target="../media/image12.png"/><Relationship Id="rId16" Type="http://schemas.openxmlformats.org/officeDocument/2006/relationships/image" Target="../media/image26.png"/><Relationship Id="rId20" Type="http://schemas.openxmlformats.org/officeDocument/2006/relationships/image" Target="../media/image30.png"/><Relationship Id="rId1" Type="http://schemas.openxmlformats.org/officeDocument/2006/relationships/slideLayout" Target="../slideLayouts/slideLayout12.xml"/><Relationship Id="rId6" Type="http://schemas.openxmlformats.org/officeDocument/2006/relationships/image" Target="../media/image16.png"/><Relationship Id="rId11" Type="http://schemas.openxmlformats.org/officeDocument/2006/relationships/image" Target="../media/image21.png"/><Relationship Id="rId24" Type="http://schemas.openxmlformats.org/officeDocument/2006/relationships/image" Target="../media/image34.png"/><Relationship Id="rId5" Type="http://schemas.openxmlformats.org/officeDocument/2006/relationships/image" Target="../media/image15.png"/><Relationship Id="rId15" Type="http://schemas.openxmlformats.org/officeDocument/2006/relationships/image" Target="../media/image25.png"/><Relationship Id="rId23" Type="http://schemas.openxmlformats.org/officeDocument/2006/relationships/image" Target="../media/image33.png"/><Relationship Id="rId10" Type="http://schemas.openxmlformats.org/officeDocument/2006/relationships/image" Target="../media/image20.png"/><Relationship Id="rId19" Type="http://schemas.openxmlformats.org/officeDocument/2006/relationships/image" Target="../media/image29.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 Id="rId22" Type="http://schemas.openxmlformats.org/officeDocument/2006/relationships/image" Target="../media/image32.png"/><Relationship Id="rId27" Type="http://schemas.openxmlformats.org/officeDocument/2006/relationships/image" Target="../media/image37.png"/></Relationships>
</file>

<file path=ppt/slides/_rels/slide7.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png"/><Relationship Id="rId18" Type="http://schemas.openxmlformats.org/officeDocument/2006/relationships/image" Target="../media/image54.png"/><Relationship Id="rId26" Type="http://schemas.openxmlformats.org/officeDocument/2006/relationships/image" Target="../media/image62.png"/><Relationship Id="rId3" Type="http://schemas.openxmlformats.org/officeDocument/2006/relationships/image" Target="../media/image39.png"/><Relationship Id="rId21" Type="http://schemas.openxmlformats.org/officeDocument/2006/relationships/image" Target="../media/image57.png"/><Relationship Id="rId7" Type="http://schemas.openxmlformats.org/officeDocument/2006/relationships/image" Target="../media/image43.png"/><Relationship Id="rId12" Type="http://schemas.openxmlformats.org/officeDocument/2006/relationships/image" Target="../media/image48.png"/><Relationship Id="rId17" Type="http://schemas.openxmlformats.org/officeDocument/2006/relationships/image" Target="../media/image53.png"/><Relationship Id="rId25" Type="http://schemas.openxmlformats.org/officeDocument/2006/relationships/image" Target="../media/image61.png"/><Relationship Id="rId2" Type="http://schemas.openxmlformats.org/officeDocument/2006/relationships/image" Target="../media/image38.png"/><Relationship Id="rId16" Type="http://schemas.openxmlformats.org/officeDocument/2006/relationships/image" Target="../media/image52.png"/><Relationship Id="rId20" Type="http://schemas.openxmlformats.org/officeDocument/2006/relationships/image" Target="../media/image56.png"/><Relationship Id="rId1" Type="http://schemas.openxmlformats.org/officeDocument/2006/relationships/slideLayout" Target="../slideLayouts/slideLayout12.xml"/><Relationship Id="rId6" Type="http://schemas.openxmlformats.org/officeDocument/2006/relationships/image" Target="../media/image42.png"/><Relationship Id="rId11" Type="http://schemas.openxmlformats.org/officeDocument/2006/relationships/image" Target="../media/image47.png"/><Relationship Id="rId24" Type="http://schemas.openxmlformats.org/officeDocument/2006/relationships/image" Target="../media/image60.png"/><Relationship Id="rId5" Type="http://schemas.openxmlformats.org/officeDocument/2006/relationships/image" Target="../media/image41.png"/><Relationship Id="rId15" Type="http://schemas.openxmlformats.org/officeDocument/2006/relationships/image" Target="../media/image51.png"/><Relationship Id="rId23" Type="http://schemas.openxmlformats.org/officeDocument/2006/relationships/image" Target="../media/image59.png"/><Relationship Id="rId28" Type="http://schemas.openxmlformats.org/officeDocument/2006/relationships/image" Target="../media/image64.png"/><Relationship Id="rId10" Type="http://schemas.openxmlformats.org/officeDocument/2006/relationships/image" Target="../media/image46.png"/><Relationship Id="rId19" Type="http://schemas.openxmlformats.org/officeDocument/2006/relationships/image" Target="../media/image55.png"/><Relationship Id="rId4" Type="http://schemas.openxmlformats.org/officeDocument/2006/relationships/image" Target="../media/image40.png"/><Relationship Id="rId9" Type="http://schemas.openxmlformats.org/officeDocument/2006/relationships/image" Target="../media/image45.png"/><Relationship Id="rId14" Type="http://schemas.openxmlformats.org/officeDocument/2006/relationships/image" Target="../media/image50.png"/><Relationship Id="rId22" Type="http://schemas.openxmlformats.org/officeDocument/2006/relationships/image" Target="../media/image58.png"/><Relationship Id="rId27" Type="http://schemas.openxmlformats.org/officeDocument/2006/relationships/image" Target="../media/image63.png"/></Relationships>
</file>

<file path=ppt/slides/_rels/slide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image" Target="../media/image6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9078012" y="320510"/>
            <a:ext cx="2535811" cy="369332"/>
          </a:xfrm>
          <a:prstGeom prst="rect">
            <a:avLst/>
          </a:prstGeom>
          <a:noFill/>
          <a:ln>
            <a:solidFill>
              <a:schemeClr val="accent1"/>
            </a:solidFill>
          </a:ln>
        </p:spPr>
        <p:txBody>
          <a:bodyPr wrap="square" rtlCol="0">
            <a:spAutoFit/>
          </a:bodyPr>
          <a:lstStyle/>
          <a:p>
            <a:pPr algn="ctr"/>
            <a:r>
              <a:rPr kumimoji="1" lang="ja-JP" altLang="en-US" b="1" dirty="0"/>
              <a:t>業界横断</a:t>
            </a:r>
            <a:r>
              <a:rPr kumimoji="1" lang="en-US" altLang="ja-JP" b="1" dirty="0"/>
              <a:t>2016-1-10</a:t>
            </a:r>
            <a:endParaRPr kumimoji="1" lang="ja-JP" altLang="en-US" b="1" dirty="0"/>
          </a:p>
        </p:txBody>
      </p:sp>
      <p:sp>
        <p:nvSpPr>
          <p:cNvPr id="5" name="テキスト ボックス 4"/>
          <p:cNvSpPr txBox="1"/>
          <p:nvPr/>
        </p:nvSpPr>
        <p:spPr>
          <a:xfrm>
            <a:off x="1965434" y="2238703"/>
            <a:ext cx="8471338" cy="769441"/>
          </a:xfrm>
          <a:prstGeom prst="rect">
            <a:avLst/>
          </a:prstGeom>
          <a:noFill/>
        </p:spPr>
        <p:txBody>
          <a:bodyPr wrap="square" rtlCol="0">
            <a:spAutoFit/>
          </a:bodyPr>
          <a:lstStyle/>
          <a:p>
            <a:pPr algn="ctr"/>
            <a:r>
              <a:rPr kumimoji="1" lang="ja-JP" altLang="en-US" sz="4400" b="1" dirty="0"/>
              <a:t>サイバーセキュリテイについて</a:t>
            </a:r>
          </a:p>
        </p:txBody>
      </p:sp>
      <p:sp>
        <p:nvSpPr>
          <p:cNvPr id="6" name="テキスト ボックス 5"/>
          <p:cNvSpPr txBox="1"/>
          <p:nvPr/>
        </p:nvSpPr>
        <p:spPr>
          <a:xfrm>
            <a:off x="3005960" y="5097517"/>
            <a:ext cx="6684578" cy="830997"/>
          </a:xfrm>
          <a:prstGeom prst="rect">
            <a:avLst/>
          </a:prstGeom>
          <a:noFill/>
        </p:spPr>
        <p:txBody>
          <a:bodyPr wrap="square" rtlCol="0">
            <a:spAutoFit/>
          </a:bodyPr>
          <a:lstStyle/>
          <a:p>
            <a:pPr algn="ctr"/>
            <a:r>
              <a:rPr kumimoji="1" lang="en-US" altLang="ja-JP" sz="2400" dirty="0"/>
              <a:t>2016</a:t>
            </a:r>
            <a:r>
              <a:rPr kumimoji="1" lang="ja-JP" altLang="en-US" sz="2400" dirty="0"/>
              <a:t>年</a:t>
            </a:r>
            <a:r>
              <a:rPr kumimoji="1" lang="en-US" altLang="ja-JP" sz="2400" dirty="0"/>
              <a:t>7</a:t>
            </a:r>
            <a:r>
              <a:rPr kumimoji="1" lang="ja-JP" altLang="en-US" sz="2400" dirty="0"/>
              <a:t>月</a:t>
            </a:r>
            <a:r>
              <a:rPr kumimoji="1" lang="en-US" altLang="ja-JP" sz="2400" dirty="0"/>
              <a:t>5</a:t>
            </a:r>
            <a:r>
              <a:rPr kumimoji="1" lang="ja-JP" altLang="en-US" sz="2400" dirty="0"/>
              <a:t>日</a:t>
            </a:r>
            <a:endParaRPr kumimoji="1" lang="en-US" altLang="ja-JP" sz="2400" dirty="0"/>
          </a:p>
          <a:p>
            <a:pPr algn="ctr"/>
            <a:r>
              <a:rPr lang="ja-JP" altLang="en-US" sz="2400" dirty="0"/>
              <a:t>一般社団法人サプライチェーン情報基盤研究会</a:t>
            </a:r>
            <a:endParaRPr kumimoji="1" lang="ja-JP" altLang="en-US" sz="2400" dirty="0"/>
          </a:p>
        </p:txBody>
      </p:sp>
    </p:spTree>
    <p:extLst>
      <p:ext uri="{BB962C8B-B14F-4D97-AF65-F5344CB8AC3E}">
        <p14:creationId xmlns:p14="http://schemas.microsoft.com/office/powerpoint/2010/main" val="3415124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517913" y="689113"/>
            <a:ext cx="7328452" cy="646331"/>
          </a:xfrm>
          <a:prstGeom prst="rect">
            <a:avLst/>
          </a:prstGeom>
          <a:noFill/>
        </p:spPr>
        <p:txBody>
          <a:bodyPr wrap="square" rtlCol="0">
            <a:spAutoFit/>
          </a:bodyPr>
          <a:lstStyle/>
          <a:p>
            <a:pPr algn="ctr"/>
            <a:r>
              <a:rPr kumimoji="1" lang="en-US" altLang="ja-JP" sz="3600" dirty="0">
                <a:latin typeface="Century" panose="02040604050505020304" pitchFamily="18" charset="0"/>
              </a:rPr>
              <a:t>EDI</a:t>
            </a:r>
            <a:r>
              <a:rPr kumimoji="1" lang="ja-JP" altLang="en-US" sz="3600" dirty="0">
                <a:latin typeface="Century" panose="02040604050505020304" pitchFamily="18" charset="0"/>
              </a:rPr>
              <a:t>セキュリティ／</a:t>
            </a:r>
            <a:r>
              <a:rPr kumimoji="1" lang="en-US" altLang="ja-JP" sz="3600" dirty="0">
                <a:latin typeface="Century" panose="02040604050505020304" pitchFamily="18" charset="0"/>
              </a:rPr>
              <a:t>IOT</a:t>
            </a:r>
            <a:r>
              <a:rPr kumimoji="1" lang="ja-JP" altLang="en-US" sz="3600" dirty="0">
                <a:latin typeface="Century" panose="02040604050505020304" pitchFamily="18" charset="0"/>
              </a:rPr>
              <a:t>セキュリティ</a:t>
            </a:r>
          </a:p>
        </p:txBody>
      </p:sp>
      <p:sp>
        <p:nvSpPr>
          <p:cNvPr id="3" name="テキスト ボックス 2"/>
          <p:cNvSpPr txBox="1"/>
          <p:nvPr/>
        </p:nvSpPr>
        <p:spPr>
          <a:xfrm>
            <a:off x="1643270" y="2887676"/>
            <a:ext cx="2888974" cy="1200329"/>
          </a:xfrm>
          <a:prstGeom prst="rect">
            <a:avLst/>
          </a:prstGeom>
          <a:noFill/>
          <a:ln>
            <a:solidFill>
              <a:schemeClr val="accent1"/>
            </a:solidFill>
          </a:ln>
        </p:spPr>
        <p:txBody>
          <a:bodyPr wrap="square" rtlCol="0">
            <a:spAutoFit/>
          </a:bodyPr>
          <a:lstStyle/>
          <a:p>
            <a:r>
              <a:rPr kumimoji="1" lang="en-US" altLang="ja-JP" sz="3600" dirty="0"/>
              <a:t>Transaction</a:t>
            </a:r>
          </a:p>
          <a:p>
            <a:r>
              <a:rPr lang="en-US" altLang="ja-JP" sz="3600" dirty="0"/>
              <a:t>Network</a:t>
            </a:r>
            <a:endParaRPr kumimoji="1" lang="ja-JP" altLang="en-US" sz="3600" dirty="0"/>
          </a:p>
        </p:txBody>
      </p:sp>
      <p:sp>
        <p:nvSpPr>
          <p:cNvPr id="4" name="テキスト ボックス 3"/>
          <p:cNvSpPr txBox="1"/>
          <p:nvPr/>
        </p:nvSpPr>
        <p:spPr>
          <a:xfrm>
            <a:off x="6738731" y="2610678"/>
            <a:ext cx="2888974" cy="1754326"/>
          </a:xfrm>
          <a:prstGeom prst="rect">
            <a:avLst/>
          </a:prstGeom>
          <a:noFill/>
          <a:ln>
            <a:solidFill>
              <a:schemeClr val="accent1"/>
            </a:solidFill>
          </a:ln>
        </p:spPr>
        <p:txBody>
          <a:bodyPr wrap="square" rtlCol="0">
            <a:spAutoFit/>
          </a:bodyPr>
          <a:lstStyle/>
          <a:p>
            <a:r>
              <a:rPr lang="en-US" altLang="ja-JP" sz="3600" dirty="0"/>
              <a:t>Device</a:t>
            </a:r>
            <a:endParaRPr kumimoji="1" lang="en-US" altLang="ja-JP" sz="3600" dirty="0"/>
          </a:p>
          <a:p>
            <a:r>
              <a:rPr lang="en-US" altLang="ja-JP" sz="3600" dirty="0"/>
              <a:t>System</a:t>
            </a:r>
          </a:p>
          <a:p>
            <a:r>
              <a:rPr kumimoji="1" lang="en-US" altLang="ja-JP" sz="3600" dirty="0"/>
              <a:t>Data Base</a:t>
            </a:r>
            <a:endParaRPr kumimoji="1" lang="ja-JP" altLang="en-US" sz="3600" dirty="0"/>
          </a:p>
        </p:txBody>
      </p:sp>
      <p:sp>
        <p:nvSpPr>
          <p:cNvPr id="5" name="加算記号 4"/>
          <p:cNvSpPr/>
          <p:nvPr/>
        </p:nvSpPr>
        <p:spPr>
          <a:xfrm>
            <a:off x="5080000" y="3081867"/>
            <a:ext cx="1102139" cy="77893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643270" y="2349068"/>
            <a:ext cx="2970771" cy="523220"/>
          </a:xfrm>
          <a:prstGeom prst="rect">
            <a:avLst/>
          </a:prstGeom>
          <a:noFill/>
        </p:spPr>
        <p:txBody>
          <a:bodyPr wrap="square" rtlCol="0">
            <a:spAutoFit/>
          </a:bodyPr>
          <a:lstStyle/>
          <a:p>
            <a:r>
              <a:rPr kumimoji="1" lang="en-US" altLang="ja-JP" sz="2800" dirty="0"/>
              <a:t>EDI</a:t>
            </a:r>
            <a:r>
              <a:rPr kumimoji="1" lang="ja-JP" altLang="en-US" sz="2800" dirty="0"/>
              <a:t>セキュリティ</a:t>
            </a:r>
          </a:p>
        </p:txBody>
      </p:sp>
      <p:sp>
        <p:nvSpPr>
          <p:cNvPr id="7" name="テキスト ボックス 6"/>
          <p:cNvSpPr txBox="1"/>
          <p:nvPr/>
        </p:nvSpPr>
        <p:spPr>
          <a:xfrm>
            <a:off x="6682410" y="2087458"/>
            <a:ext cx="3060680" cy="523220"/>
          </a:xfrm>
          <a:prstGeom prst="rect">
            <a:avLst/>
          </a:prstGeom>
          <a:noFill/>
        </p:spPr>
        <p:txBody>
          <a:bodyPr wrap="square" rtlCol="0">
            <a:spAutoFit/>
          </a:bodyPr>
          <a:lstStyle/>
          <a:p>
            <a:r>
              <a:rPr lang="en-US" altLang="ja-JP" sz="2800" dirty="0"/>
              <a:t>IOT</a:t>
            </a:r>
            <a:r>
              <a:rPr kumimoji="1" lang="ja-JP" altLang="en-US" sz="2800" dirty="0"/>
              <a:t>セキュリティ</a:t>
            </a:r>
          </a:p>
        </p:txBody>
      </p:sp>
      <p:sp>
        <p:nvSpPr>
          <p:cNvPr id="8" name="テキスト ボックス 7"/>
          <p:cNvSpPr txBox="1"/>
          <p:nvPr/>
        </p:nvSpPr>
        <p:spPr>
          <a:xfrm>
            <a:off x="1643270" y="4424520"/>
            <a:ext cx="2888974" cy="1569660"/>
          </a:xfrm>
          <a:prstGeom prst="rect">
            <a:avLst/>
          </a:prstGeom>
          <a:noFill/>
          <a:ln>
            <a:solidFill>
              <a:schemeClr val="accent1">
                <a:shade val="50000"/>
              </a:schemeClr>
            </a:solidFill>
          </a:ln>
        </p:spPr>
        <p:txBody>
          <a:bodyPr wrap="square" rtlCol="0">
            <a:spAutoFit/>
          </a:bodyPr>
          <a:lstStyle/>
          <a:p>
            <a:r>
              <a:rPr kumimoji="1" lang="ja-JP" altLang="en-US" sz="3200" dirty="0"/>
              <a:t>覗かれる</a:t>
            </a:r>
            <a:endParaRPr kumimoji="1" lang="en-US" altLang="ja-JP" sz="3200" dirty="0"/>
          </a:p>
          <a:p>
            <a:r>
              <a:rPr lang="ja-JP" altLang="en-US" sz="3200" dirty="0"/>
              <a:t>騙される</a:t>
            </a:r>
            <a:endParaRPr lang="en-US" altLang="ja-JP" sz="3200" dirty="0"/>
          </a:p>
          <a:p>
            <a:r>
              <a:rPr kumimoji="1" lang="ja-JP" altLang="en-US" sz="3200" dirty="0"/>
              <a:t>壊される</a:t>
            </a:r>
          </a:p>
        </p:txBody>
      </p:sp>
      <p:sp>
        <p:nvSpPr>
          <p:cNvPr id="9" name="テキスト ボックス 8"/>
          <p:cNvSpPr txBox="1"/>
          <p:nvPr/>
        </p:nvSpPr>
        <p:spPr>
          <a:xfrm>
            <a:off x="6738731" y="4888224"/>
            <a:ext cx="2888974" cy="584775"/>
          </a:xfrm>
          <a:prstGeom prst="rect">
            <a:avLst/>
          </a:prstGeom>
          <a:noFill/>
          <a:ln>
            <a:solidFill>
              <a:schemeClr val="accent1">
                <a:shade val="50000"/>
              </a:schemeClr>
            </a:solidFill>
          </a:ln>
        </p:spPr>
        <p:txBody>
          <a:bodyPr wrap="square" rtlCol="0">
            <a:spAutoFit/>
          </a:bodyPr>
          <a:lstStyle/>
          <a:p>
            <a:r>
              <a:rPr lang="ja-JP" altLang="en-US" sz="3200" dirty="0"/>
              <a:t>操作される</a:t>
            </a:r>
            <a:endParaRPr kumimoji="1" lang="en-US" altLang="ja-JP" sz="3200" dirty="0"/>
          </a:p>
        </p:txBody>
      </p:sp>
      <p:sp>
        <p:nvSpPr>
          <p:cNvPr id="10" name="加算記号 9"/>
          <p:cNvSpPr/>
          <p:nvPr/>
        </p:nvSpPr>
        <p:spPr>
          <a:xfrm>
            <a:off x="5080000" y="4882715"/>
            <a:ext cx="1102139" cy="778933"/>
          </a:xfrm>
          <a:prstGeom prst="math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622910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918886" y="6356352"/>
            <a:ext cx="2057400" cy="365125"/>
          </a:xfrm>
        </p:spPr>
        <p:txBody>
          <a:bodyPr/>
          <a:lstStyle/>
          <a:p>
            <a:fld id="{8106C77B-0A6C-4C31-A695-A29AD89C7D78}" type="slidenum">
              <a:rPr lang="fr-FR" smtClean="0"/>
              <a:pPr/>
              <a:t>11</a:t>
            </a:fld>
            <a:endParaRPr lang="fr-FR"/>
          </a:p>
        </p:txBody>
      </p:sp>
      <p:sp>
        <p:nvSpPr>
          <p:cNvPr id="3" name="Title 2"/>
          <p:cNvSpPr>
            <a:spLocks noGrp="1"/>
          </p:cNvSpPr>
          <p:nvPr>
            <p:ph type="title"/>
          </p:nvPr>
        </p:nvSpPr>
        <p:spPr/>
        <p:txBody>
          <a:bodyPr>
            <a:normAutofit/>
          </a:bodyPr>
          <a:lstStyle/>
          <a:p>
            <a:pPr algn="ctr"/>
            <a:r>
              <a:rPr lang="ja-JP" altLang="en-US" sz="3600" b="1" dirty="0"/>
              <a:t>国連</a:t>
            </a:r>
            <a:r>
              <a:rPr lang="en-US" altLang="ja-JP" sz="3600" b="1" dirty="0"/>
              <a:t>CEFACT</a:t>
            </a:r>
            <a:br>
              <a:rPr lang="en-US" sz="3600" b="1" dirty="0"/>
            </a:br>
            <a:r>
              <a:rPr lang="en-US" sz="3600" b="1" dirty="0"/>
              <a:t>Proposed Cybersecurity Project</a:t>
            </a:r>
            <a:r>
              <a:rPr lang="ja-JP" altLang="en-US" sz="3600" b="1" dirty="0"/>
              <a:t>（案）</a:t>
            </a:r>
            <a:endParaRPr lang="en-US" sz="3600" b="1" dirty="0"/>
          </a:p>
        </p:txBody>
      </p:sp>
      <p:graphicFrame>
        <p:nvGraphicFramePr>
          <p:cNvPr id="5" name="Content Placeholder 4"/>
          <p:cNvGraphicFramePr>
            <a:graphicFrameLocks noGrp="1"/>
          </p:cNvGraphicFramePr>
          <p:nvPr>
            <p:ph idx="1"/>
            <p:extLst/>
          </p:nvPr>
        </p:nvGraphicFramePr>
        <p:xfrm>
          <a:off x="1821564" y="1616620"/>
          <a:ext cx="8515350" cy="4689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05437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524000" y="1"/>
            <a:ext cx="9144000" cy="2290445"/>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640485" y="294995"/>
            <a:ext cx="1286129" cy="110556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3581401" y="1519427"/>
            <a:ext cx="6806183" cy="800100"/>
          </a:xfrm>
          <a:prstGeom prst="rect">
            <a:avLst/>
          </a:prstGeom>
          <a:blipFill>
            <a:blip r:embed="rId4" cstate="print"/>
            <a:stretch>
              <a:fillRect/>
            </a:stretch>
          </a:blipFill>
        </p:spPr>
        <p:txBody>
          <a:bodyPr wrap="square" lIns="0" tIns="0" rIns="0" bIns="0" rtlCol="0"/>
          <a:lstStyle/>
          <a:p>
            <a:endParaRPr/>
          </a:p>
        </p:txBody>
      </p:sp>
      <p:sp>
        <p:nvSpPr>
          <p:cNvPr id="5" name="object 5"/>
          <p:cNvSpPr txBox="1"/>
          <p:nvPr/>
        </p:nvSpPr>
        <p:spPr>
          <a:xfrm>
            <a:off x="3122168" y="139700"/>
            <a:ext cx="6594475" cy="1790064"/>
          </a:xfrm>
          <a:prstGeom prst="rect">
            <a:avLst/>
          </a:prstGeom>
        </p:spPr>
        <p:txBody>
          <a:bodyPr vert="horz" wrap="square" lIns="0" tIns="0" rIns="0" bIns="0" rtlCol="0">
            <a:spAutoFit/>
          </a:bodyPr>
          <a:lstStyle/>
          <a:p>
            <a:pPr marL="12700"/>
            <a:r>
              <a:rPr sz="1600" spc="-10" dirty="0">
                <a:solidFill>
                  <a:srgbClr val="FFFFFF"/>
                </a:solidFill>
                <a:latin typeface="Calibri"/>
                <a:cs typeface="Calibri"/>
              </a:rPr>
              <a:t>UNECE </a:t>
            </a:r>
            <a:r>
              <a:rPr sz="1600" spc="-5" dirty="0">
                <a:solidFill>
                  <a:srgbClr val="FFFFFF"/>
                </a:solidFill>
                <a:latin typeface="Calibri"/>
                <a:cs typeface="Calibri"/>
              </a:rPr>
              <a:t>– United Nations </a:t>
            </a:r>
            <a:r>
              <a:rPr sz="1600" spc="-10" dirty="0">
                <a:solidFill>
                  <a:srgbClr val="FFFFFF"/>
                </a:solidFill>
                <a:latin typeface="Calibri"/>
                <a:cs typeface="Calibri"/>
              </a:rPr>
              <a:t>Economic Commission </a:t>
            </a:r>
            <a:r>
              <a:rPr sz="1600" spc="-15" dirty="0">
                <a:solidFill>
                  <a:srgbClr val="FFFFFF"/>
                </a:solidFill>
                <a:latin typeface="Calibri"/>
                <a:cs typeface="Calibri"/>
              </a:rPr>
              <a:t>for</a:t>
            </a:r>
            <a:r>
              <a:rPr sz="1600" spc="75" dirty="0">
                <a:solidFill>
                  <a:srgbClr val="FFFFFF"/>
                </a:solidFill>
                <a:latin typeface="Calibri"/>
                <a:cs typeface="Calibri"/>
              </a:rPr>
              <a:t> </a:t>
            </a:r>
            <a:r>
              <a:rPr sz="1600" spc="-15" dirty="0">
                <a:solidFill>
                  <a:srgbClr val="FFFFFF"/>
                </a:solidFill>
                <a:latin typeface="Calibri"/>
                <a:cs typeface="Calibri"/>
              </a:rPr>
              <a:t>Europe</a:t>
            </a:r>
            <a:endParaRPr sz="1600">
              <a:latin typeface="Calibri"/>
              <a:cs typeface="Calibri"/>
            </a:endParaRPr>
          </a:p>
          <a:p>
            <a:pPr marL="12700">
              <a:spcBef>
                <a:spcPts val="5"/>
              </a:spcBef>
            </a:pPr>
            <a:r>
              <a:rPr sz="1400" spc="-10" dirty="0">
                <a:solidFill>
                  <a:srgbClr val="FFFFFF"/>
                </a:solidFill>
                <a:latin typeface="Calibri"/>
                <a:cs typeface="Calibri"/>
              </a:rPr>
              <a:t>UN/CEFACT </a:t>
            </a:r>
            <a:r>
              <a:rPr sz="1400" dirty="0">
                <a:solidFill>
                  <a:srgbClr val="FFFFFF"/>
                </a:solidFill>
                <a:latin typeface="Calibri"/>
                <a:cs typeface="Calibri"/>
              </a:rPr>
              <a:t>– UN </a:t>
            </a:r>
            <a:r>
              <a:rPr sz="1400" spc="-10" dirty="0">
                <a:solidFill>
                  <a:srgbClr val="FFFFFF"/>
                </a:solidFill>
                <a:latin typeface="Calibri"/>
                <a:cs typeface="Calibri"/>
              </a:rPr>
              <a:t>Centre for </a:t>
            </a:r>
            <a:r>
              <a:rPr sz="1400" spc="-25" dirty="0">
                <a:solidFill>
                  <a:srgbClr val="FFFFFF"/>
                </a:solidFill>
                <a:latin typeface="Calibri"/>
                <a:cs typeface="Calibri"/>
              </a:rPr>
              <a:t>Trade </a:t>
            </a:r>
            <a:r>
              <a:rPr sz="1400" spc="-5" dirty="0">
                <a:solidFill>
                  <a:srgbClr val="FFFFFF"/>
                </a:solidFill>
                <a:latin typeface="Calibri"/>
                <a:cs typeface="Calibri"/>
              </a:rPr>
              <a:t>Facilitation and</a:t>
            </a:r>
            <a:r>
              <a:rPr sz="1400" spc="15" dirty="0">
                <a:solidFill>
                  <a:srgbClr val="FFFFFF"/>
                </a:solidFill>
                <a:latin typeface="Calibri"/>
                <a:cs typeface="Calibri"/>
              </a:rPr>
              <a:t> </a:t>
            </a:r>
            <a:r>
              <a:rPr sz="1400" spc="-5" dirty="0">
                <a:solidFill>
                  <a:srgbClr val="FFFFFF"/>
                </a:solidFill>
                <a:latin typeface="Calibri"/>
                <a:cs typeface="Calibri"/>
              </a:rPr>
              <a:t>e-Business</a:t>
            </a:r>
            <a:endParaRPr sz="1400">
              <a:latin typeface="Calibri"/>
              <a:cs typeface="Calibri"/>
            </a:endParaRPr>
          </a:p>
          <a:p>
            <a:pPr marL="12700">
              <a:spcBef>
                <a:spcPts val="120"/>
              </a:spcBef>
            </a:pPr>
            <a:r>
              <a:rPr sz="4400" dirty="0">
                <a:latin typeface="Arial"/>
                <a:cs typeface="Arial"/>
              </a:rPr>
              <a:t>Cybersecurity</a:t>
            </a:r>
            <a:r>
              <a:rPr sz="4400" spc="-90" dirty="0">
                <a:latin typeface="Arial"/>
                <a:cs typeface="Arial"/>
              </a:rPr>
              <a:t> </a:t>
            </a:r>
            <a:r>
              <a:rPr sz="4400" dirty="0">
                <a:latin typeface="Arial"/>
                <a:cs typeface="Arial"/>
              </a:rPr>
              <a:t>101</a:t>
            </a:r>
            <a:endParaRPr sz="4400">
              <a:latin typeface="Arial"/>
              <a:cs typeface="Arial"/>
            </a:endParaRPr>
          </a:p>
          <a:p>
            <a:pPr marL="530225">
              <a:spcBef>
                <a:spcPts val="3110"/>
              </a:spcBef>
            </a:pPr>
            <a:r>
              <a:rPr sz="1500" dirty="0">
                <a:latin typeface="Calibri"/>
                <a:cs typeface="Calibri"/>
              </a:rPr>
              <a:t>• </a:t>
            </a:r>
            <a:r>
              <a:rPr sz="1500" spc="-10" dirty="0">
                <a:latin typeface="Calibri"/>
                <a:cs typeface="Calibri"/>
              </a:rPr>
              <a:t>software </a:t>
            </a:r>
            <a:r>
              <a:rPr sz="1500" spc="-5" dirty="0">
                <a:latin typeface="Calibri"/>
                <a:cs typeface="Calibri"/>
              </a:rPr>
              <a:t>that damages or disables computer </a:t>
            </a:r>
            <a:r>
              <a:rPr sz="1500" spc="-10" dirty="0">
                <a:latin typeface="Calibri"/>
                <a:cs typeface="Calibri"/>
              </a:rPr>
              <a:t>systems </a:t>
            </a:r>
            <a:r>
              <a:rPr sz="1500" spc="-5" dirty="0">
                <a:latin typeface="Calibri"/>
                <a:cs typeface="Calibri"/>
              </a:rPr>
              <a:t>(viruses, worms,</a:t>
            </a:r>
            <a:r>
              <a:rPr sz="1500" spc="-195" dirty="0">
                <a:latin typeface="Calibri"/>
                <a:cs typeface="Calibri"/>
              </a:rPr>
              <a:t> </a:t>
            </a:r>
            <a:r>
              <a:rPr sz="1500" spc="-25" dirty="0">
                <a:latin typeface="Calibri"/>
                <a:cs typeface="Calibri"/>
              </a:rPr>
              <a:t>Trojan</a:t>
            </a:r>
            <a:endParaRPr sz="1500">
              <a:latin typeface="Calibri"/>
              <a:cs typeface="Calibri"/>
            </a:endParaRPr>
          </a:p>
        </p:txBody>
      </p:sp>
      <p:sp>
        <p:nvSpPr>
          <p:cNvPr id="6" name="object 6"/>
          <p:cNvSpPr txBox="1"/>
          <p:nvPr/>
        </p:nvSpPr>
        <p:spPr>
          <a:xfrm>
            <a:off x="3754374" y="1887982"/>
            <a:ext cx="1661795" cy="230832"/>
          </a:xfrm>
          <a:prstGeom prst="rect">
            <a:avLst/>
          </a:prstGeom>
        </p:spPr>
        <p:txBody>
          <a:bodyPr vert="horz" wrap="square" lIns="0" tIns="0" rIns="0" bIns="0" rtlCol="0">
            <a:spAutoFit/>
          </a:bodyPr>
          <a:lstStyle/>
          <a:p>
            <a:pPr marL="12700"/>
            <a:r>
              <a:rPr sz="1500" spc="-10" dirty="0">
                <a:latin typeface="Calibri"/>
                <a:cs typeface="Calibri"/>
              </a:rPr>
              <a:t>horses, </a:t>
            </a:r>
            <a:r>
              <a:rPr sz="1500" dirty="0">
                <a:latin typeface="Calibri"/>
                <a:cs typeface="Calibri"/>
              </a:rPr>
              <a:t>and</a:t>
            </a:r>
            <a:r>
              <a:rPr sz="1500" spc="-35" dirty="0">
                <a:latin typeface="Calibri"/>
                <a:cs typeface="Calibri"/>
              </a:rPr>
              <a:t> </a:t>
            </a:r>
            <a:r>
              <a:rPr sz="1500" spc="-10" dirty="0">
                <a:latin typeface="Calibri"/>
                <a:cs typeface="Calibri"/>
              </a:rPr>
              <a:t>spyware)</a:t>
            </a:r>
            <a:endParaRPr sz="1500">
              <a:latin typeface="Calibri"/>
              <a:cs typeface="Calibri"/>
            </a:endParaRPr>
          </a:p>
        </p:txBody>
      </p:sp>
      <p:sp>
        <p:nvSpPr>
          <p:cNvPr id="7" name="object 7"/>
          <p:cNvSpPr/>
          <p:nvPr/>
        </p:nvSpPr>
        <p:spPr>
          <a:xfrm>
            <a:off x="1857756" y="1421891"/>
            <a:ext cx="1751076" cy="995172"/>
          </a:xfrm>
          <a:prstGeom prst="rect">
            <a:avLst/>
          </a:prstGeom>
          <a:blipFill>
            <a:blip r:embed="rId5" cstate="print"/>
            <a:stretch>
              <a:fillRect/>
            </a:stretch>
          </a:blipFill>
        </p:spPr>
        <p:txBody>
          <a:bodyPr wrap="square" lIns="0" tIns="0" rIns="0" bIns="0" rtlCol="0"/>
          <a:lstStyle/>
          <a:p>
            <a:endParaRPr/>
          </a:p>
        </p:txBody>
      </p:sp>
      <p:sp>
        <p:nvSpPr>
          <p:cNvPr id="8" name="object 8"/>
          <p:cNvSpPr txBox="1"/>
          <p:nvPr/>
        </p:nvSpPr>
        <p:spPr>
          <a:xfrm>
            <a:off x="2288844" y="1745996"/>
            <a:ext cx="887730" cy="292388"/>
          </a:xfrm>
          <a:prstGeom prst="rect">
            <a:avLst/>
          </a:prstGeom>
        </p:spPr>
        <p:txBody>
          <a:bodyPr vert="horz" wrap="square" lIns="0" tIns="0" rIns="0" bIns="0" rtlCol="0">
            <a:spAutoFit/>
          </a:bodyPr>
          <a:lstStyle/>
          <a:p>
            <a:pPr marL="12700"/>
            <a:r>
              <a:rPr sz="1900" spc="-5" dirty="0">
                <a:solidFill>
                  <a:srgbClr val="FFFFFF"/>
                </a:solidFill>
                <a:latin typeface="Calibri"/>
                <a:cs typeface="Calibri"/>
              </a:rPr>
              <a:t>Mal</a:t>
            </a:r>
            <a:r>
              <a:rPr sz="1900" spc="-30" dirty="0">
                <a:solidFill>
                  <a:srgbClr val="FFFFFF"/>
                </a:solidFill>
                <a:latin typeface="Calibri"/>
                <a:cs typeface="Calibri"/>
              </a:rPr>
              <a:t>w</a:t>
            </a:r>
            <a:r>
              <a:rPr sz="1900" spc="-5" dirty="0">
                <a:solidFill>
                  <a:srgbClr val="FFFFFF"/>
                </a:solidFill>
                <a:latin typeface="Calibri"/>
                <a:cs typeface="Calibri"/>
              </a:rPr>
              <a:t>a</a:t>
            </a:r>
            <a:r>
              <a:rPr sz="1900" spc="-30" dirty="0">
                <a:solidFill>
                  <a:srgbClr val="FFFFFF"/>
                </a:solidFill>
                <a:latin typeface="Calibri"/>
                <a:cs typeface="Calibri"/>
              </a:rPr>
              <a:t>r</a:t>
            </a:r>
            <a:r>
              <a:rPr sz="1900" spc="-5" dirty="0">
                <a:solidFill>
                  <a:srgbClr val="FFFFFF"/>
                </a:solidFill>
                <a:latin typeface="Calibri"/>
                <a:cs typeface="Calibri"/>
              </a:rPr>
              <a:t>e</a:t>
            </a:r>
            <a:endParaRPr sz="1900">
              <a:latin typeface="Calibri"/>
              <a:cs typeface="Calibri"/>
            </a:endParaRPr>
          </a:p>
        </p:txBody>
      </p:sp>
      <p:sp>
        <p:nvSpPr>
          <p:cNvPr id="9" name="object 9"/>
          <p:cNvSpPr/>
          <p:nvPr/>
        </p:nvSpPr>
        <p:spPr>
          <a:xfrm>
            <a:off x="3581401" y="2535935"/>
            <a:ext cx="6806183" cy="800100"/>
          </a:xfrm>
          <a:prstGeom prst="rect">
            <a:avLst/>
          </a:prstGeom>
          <a:blipFill>
            <a:blip r:embed="rId4" cstate="print"/>
            <a:stretch>
              <a:fillRect/>
            </a:stretch>
          </a:blipFill>
        </p:spPr>
        <p:txBody>
          <a:bodyPr wrap="square" lIns="0" tIns="0" rIns="0" bIns="0" rtlCol="0"/>
          <a:lstStyle/>
          <a:p>
            <a:endParaRPr/>
          </a:p>
        </p:txBody>
      </p:sp>
      <p:sp>
        <p:nvSpPr>
          <p:cNvPr id="10" name="object 10"/>
          <p:cNvSpPr txBox="1"/>
          <p:nvPr/>
        </p:nvSpPr>
        <p:spPr>
          <a:xfrm>
            <a:off x="3640073" y="2719198"/>
            <a:ext cx="6407150" cy="410369"/>
          </a:xfrm>
          <a:prstGeom prst="rect">
            <a:avLst/>
          </a:prstGeom>
        </p:spPr>
        <p:txBody>
          <a:bodyPr vert="horz" wrap="square" lIns="0" tIns="0" rIns="0" bIns="0" rtlCol="0">
            <a:spAutoFit/>
          </a:bodyPr>
          <a:lstStyle/>
          <a:p>
            <a:pPr marL="127000" marR="5080" indent="-114300">
              <a:lnSpc>
                <a:spcPts val="1639"/>
              </a:lnSpc>
            </a:pPr>
            <a:r>
              <a:rPr sz="1500" dirty="0">
                <a:latin typeface="Calibri"/>
                <a:cs typeface="Calibri"/>
              </a:rPr>
              <a:t>•</a:t>
            </a:r>
            <a:r>
              <a:rPr sz="1500" spc="-240" dirty="0">
                <a:latin typeface="Calibri"/>
                <a:cs typeface="Calibri"/>
              </a:rPr>
              <a:t> </a:t>
            </a:r>
            <a:r>
              <a:rPr sz="1500" spc="-5" dirty="0">
                <a:latin typeface="Calibri"/>
                <a:cs typeface="Calibri"/>
              </a:rPr>
              <a:t>Where </a:t>
            </a:r>
            <a:r>
              <a:rPr sz="1500" dirty="0">
                <a:latin typeface="Calibri"/>
                <a:cs typeface="Calibri"/>
              </a:rPr>
              <a:t>the </a:t>
            </a:r>
            <a:r>
              <a:rPr sz="1500" spc="-15" dirty="0">
                <a:latin typeface="Calibri"/>
                <a:cs typeface="Calibri"/>
              </a:rPr>
              <a:t>attacker </a:t>
            </a:r>
            <a:r>
              <a:rPr sz="1500" dirty="0">
                <a:latin typeface="Calibri"/>
                <a:cs typeface="Calibri"/>
              </a:rPr>
              <a:t>tries </a:t>
            </a:r>
            <a:r>
              <a:rPr sz="1500" spc="-10" dirty="0">
                <a:latin typeface="Calibri"/>
                <a:cs typeface="Calibri"/>
              </a:rPr>
              <a:t>to </a:t>
            </a:r>
            <a:r>
              <a:rPr sz="1500" dirty="0">
                <a:latin typeface="Calibri"/>
                <a:cs typeface="Calibri"/>
              </a:rPr>
              <a:t>learn </a:t>
            </a:r>
            <a:r>
              <a:rPr sz="1500" spc="-10" dirty="0">
                <a:latin typeface="Calibri"/>
                <a:cs typeface="Calibri"/>
              </a:rPr>
              <a:t>information </a:t>
            </a:r>
            <a:r>
              <a:rPr sz="1500" spc="-5" dirty="0">
                <a:latin typeface="Calibri"/>
                <a:cs typeface="Calibri"/>
              </a:rPr>
              <a:t>such </a:t>
            </a:r>
            <a:r>
              <a:rPr sz="1500" dirty="0">
                <a:latin typeface="Calibri"/>
                <a:cs typeface="Calibri"/>
              </a:rPr>
              <a:t>as login </a:t>
            </a:r>
            <a:r>
              <a:rPr sz="1500" spc="-5" dirty="0">
                <a:latin typeface="Calibri"/>
                <a:cs typeface="Calibri"/>
              </a:rPr>
              <a:t>credentials or account  </a:t>
            </a:r>
            <a:r>
              <a:rPr sz="1500" spc="-10" dirty="0">
                <a:latin typeface="Calibri"/>
                <a:cs typeface="Calibri"/>
              </a:rPr>
              <a:t>information </a:t>
            </a:r>
            <a:r>
              <a:rPr sz="1500" spc="-5" dirty="0">
                <a:latin typeface="Calibri"/>
                <a:cs typeface="Calibri"/>
              </a:rPr>
              <a:t>by masquerading </a:t>
            </a:r>
            <a:r>
              <a:rPr sz="1500" dirty="0">
                <a:latin typeface="Calibri"/>
                <a:cs typeface="Calibri"/>
              </a:rPr>
              <a:t>as a </a:t>
            </a:r>
            <a:r>
              <a:rPr sz="1500" spc="-10" dirty="0">
                <a:latin typeface="Calibri"/>
                <a:cs typeface="Calibri"/>
              </a:rPr>
              <a:t>reputable</a:t>
            </a:r>
            <a:r>
              <a:rPr sz="1500" spc="-25" dirty="0">
                <a:latin typeface="Calibri"/>
                <a:cs typeface="Calibri"/>
              </a:rPr>
              <a:t> </a:t>
            </a:r>
            <a:r>
              <a:rPr sz="1500" spc="-5" dirty="0">
                <a:latin typeface="Calibri"/>
                <a:cs typeface="Calibri"/>
              </a:rPr>
              <a:t>entity</a:t>
            </a:r>
            <a:endParaRPr sz="1500">
              <a:latin typeface="Calibri"/>
              <a:cs typeface="Calibri"/>
            </a:endParaRPr>
          </a:p>
        </p:txBody>
      </p:sp>
      <p:sp>
        <p:nvSpPr>
          <p:cNvPr id="11" name="object 11"/>
          <p:cNvSpPr/>
          <p:nvPr/>
        </p:nvSpPr>
        <p:spPr>
          <a:xfrm>
            <a:off x="1857756" y="2438400"/>
            <a:ext cx="1751076" cy="995172"/>
          </a:xfrm>
          <a:prstGeom prst="rect">
            <a:avLst/>
          </a:prstGeom>
          <a:blipFill>
            <a:blip r:embed="rId5" cstate="print"/>
            <a:stretch>
              <a:fillRect/>
            </a:stretch>
          </a:blipFill>
        </p:spPr>
        <p:txBody>
          <a:bodyPr wrap="square" lIns="0" tIns="0" rIns="0" bIns="0" rtlCol="0"/>
          <a:lstStyle/>
          <a:p>
            <a:endParaRPr/>
          </a:p>
        </p:txBody>
      </p:sp>
      <p:sp>
        <p:nvSpPr>
          <p:cNvPr id="12" name="object 12"/>
          <p:cNvSpPr txBox="1"/>
          <p:nvPr/>
        </p:nvSpPr>
        <p:spPr>
          <a:xfrm>
            <a:off x="2310180" y="2762503"/>
            <a:ext cx="848360" cy="292388"/>
          </a:xfrm>
          <a:prstGeom prst="rect">
            <a:avLst/>
          </a:prstGeom>
        </p:spPr>
        <p:txBody>
          <a:bodyPr vert="horz" wrap="square" lIns="0" tIns="0" rIns="0" bIns="0" rtlCol="0">
            <a:spAutoFit/>
          </a:bodyPr>
          <a:lstStyle/>
          <a:p>
            <a:pPr marL="12700"/>
            <a:r>
              <a:rPr sz="1900" spc="-5" dirty="0">
                <a:solidFill>
                  <a:srgbClr val="FFFFFF"/>
                </a:solidFill>
                <a:latin typeface="Calibri"/>
                <a:cs typeface="Calibri"/>
              </a:rPr>
              <a:t>Phishing</a:t>
            </a:r>
            <a:endParaRPr sz="1900">
              <a:latin typeface="Calibri"/>
              <a:cs typeface="Calibri"/>
            </a:endParaRPr>
          </a:p>
        </p:txBody>
      </p:sp>
      <p:sp>
        <p:nvSpPr>
          <p:cNvPr id="13" name="object 13"/>
          <p:cNvSpPr/>
          <p:nvPr/>
        </p:nvSpPr>
        <p:spPr>
          <a:xfrm>
            <a:off x="3581401" y="3550921"/>
            <a:ext cx="6806183" cy="801623"/>
          </a:xfrm>
          <a:prstGeom prst="rect">
            <a:avLst/>
          </a:prstGeom>
          <a:blipFill>
            <a:blip r:embed="rId6" cstate="print"/>
            <a:stretch>
              <a:fillRect/>
            </a:stretch>
          </a:blipFill>
        </p:spPr>
        <p:txBody>
          <a:bodyPr wrap="square" lIns="0" tIns="0" rIns="0" bIns="0" rtlCol="0"/>
          <a:lstStyle/>
          <a:p>
            <a:endParaRPr/>
          </a:p>
        </p:txBody>
      </p:sp>
      <p:sp>
        <p:nvSpPr>
          <p:cNvPr id="14" name="object 14"/>
          <p:cNvSpPr txBox="1"/>
          <p:nvPr/>
        </p:nvSpPr>
        <p:spPr>
          <a:xfrm>
            <a:off x="3640074" y="3711830"/>
            <a:ext cx="5822315" cy="436017"/>
          </a:xfrm>
          <a:prstGeom prst="rect">
            <a:avLst/>
          </a:prstGeom>
        </p:spPr>
        <p:txBody>
          <a:bodyPr vert="horz" wrap="square" lIns="0" tIns="0" rIns="0" bIns="0" rtlCol="0">
            <a:spAutoFit/>
          </a:bodyPr>
          <a:lstStyle/>
          <a:p>
            <a:pPr marL="12700">
              <a:lnSpc>
                <a:spcPts val="1720"/>
              </a:lnSpc>
            </a:pPr>
            <a:r>
              <a:rPr sz="1500" dirty="0">
                <a:latin typeface="Calibri"/>
                <a:cs typeface="Calibri"/>
              </a:rPr>
              <a:t>• A </a:t>
            </a:r>
            <a:r>
              <a:rPr sz="1500" spc="-5" dirty="0">
                <a:latin typeface="Calibri"/>
                <a:cs typeface="Calibri"/>
              </a:rPr>
              <a:t>collection of independent </a:t>
            </a:r>
            <a:r>
              <a:rPr sz="1500" spc="-10" dirty="0">
                <a:latin typeface="Calibri"/>
                <a:cs typeface="Calibri"/>
              </a:rPr>
              <a:t>computers </a:t>
            </a:r>
            <a:r>
              <a:rPr sz="1500" spc="-5" dirty="0">
                <a:latin typeface="Calibri"/>
                <a:cs typeface="Calibri"/>
              </a:rPr>
              <a:t>that </a:t>
            </a:r>
            <a:r>
              <a:rPr sz="1500" spc="-15" dirty="0">
                <a:latin typeface="Calibri"/>
                <a:cs typeface="Calibri"/>
              </a:rPr>
              <a:t>have </a:t>
            </a:r>
            <a:r>
              <a:rPr sz="1500" dirty="0">
                <a:latin typeface="Calibri"/>
                <a:cs typeface="Calibri"/>
              </a:rPr>
              <a:t>each </a:t>
            </a:r>
            <a:r>
              <a:rPr sz="1500" spc="-5" dirty="0">
                <a:latin typeface="Calibri"/>
                <a:cs typeface="Calibri"/>
              </a:rPr>
              <a:t>been </a:t>
            </a:r>
            <a:r>
              <a:rPr sz="1500" spc="-10" dirty="0">
                <a:latin typeface="Calibri"/>
                <a:cs typeface="Calibri"/>
              </a:rPr>
              <a:t>hacked</a:t>
            </a:r>
            <a:r>
              <a:rPr sz="1500" spc="-210" dirty="0">
                <a:latin typeface="Calibri"/>
                <a:cs typeface="Calibri"/>
              </a:rPr>
              <a:t> </a:t>
            </a:r>
            <a:r>
              <a:rPr sz="1500" spc="-5" dirty="0">
                <a:latin typeface="Calibri"/>
                <a:cs typeface="Calibri"/>
              </a:rPr>
              <a:t>by</a:t>
            </a:r>
            <a:endParaRPr sz="1500">
              <a:latin typeface="Calibri"/>
              <a:cs typeface="Calibri"/>
            </a:endParaRPr>
          </a:p>
          <a:p>
            <a:pPr marL="127000">
              <a:lnSpc>
                <a:spcPts val="1720"/>
              </a:lnSpc>
            </a:pPr>
            <a:r>
              <a:rPr sz="1500" dirty="0">
                <a:latin typeface="Calibri"/>
                <a:cs typeface="Calibri"/>
              </a:rPr>
              <a:t>a cyber criminal who </a:t>
            </a:r>
            <a:r>
              <a:rPr sz="1500" spc="-5" dirty="0">
                <a:latin typeface="Calibri"/>
                <a:cs typeface="Calibri"/>
              </a:rPr>
              <a:t>uses </a:t>
            </a:r>
            <a:r>
              <a:rPr sz="1500" dirty="0">
                <a:latin typeface="Calibri"/>
                <a:cs typeface="Calibri"/>
              </a:rPr>
              <a:t>them as a </a:t>
            </a:r>
            <a:r>
              <a:rPr sz="1500" spc="-10" dirty="0">
                <a:latin typeface="Calibri"/>
                <a:cs typeface="Calibri"/>
              </a:rPr>
              <a:t>group to </a:t>
            </a:r>
            <a:r>
              <a:rPr sz="1500" dirty="0">
                <a:latin typeface="Calibri"/>
                <a:cs typeface="Calibri"/>
              </a:rPr>
              <a:t>carry </a:t>
            </a:r>
            <a:r>
              <a:rPr sz="1500" spc="-5" dirty="0">
                <a:latin typeface="Calibri"/>
                <a:cs typeface="Calibri"/>
              </a:rPr>
              <a:t>out </a:t>
            </a:r>
            <a:r>
              <a:rPr sz="1500" dirty="0">
                <a:latin typeface="Calibri"/>
                <a:cs typeface="Calibri"/>
              </a:rPr>
              <a:t>malicious </a:t>
            </a:r>
            <a:r>
              <a:rPr sz="1500" spc="-15" dirty="0">
                <a:latin typeface="Calibri"/>
                <a:cs typeface="Calibri"/>
              </a:rPr>
              <a:t>attacks</a:t>
            </a:r>
            <a:r>
              <a:rPr sz="1500" spc="-100" dirty="0">
                <a:latin typeface="Calibri"/>
                <a:cs typeface="Calibri"/>
              </a:rPr>
              <a:t> </a:t>
            </a:r>
            <a:r>
              <a:rPr sz="1500" dirty="0">
                <a:latin typeface="Calibri"/>
                <a:cs typeface="Calibri"/>
              </a:rPr>
              <a:t>.</a:t>
            </a:r>
            <a:endParaRPr sz="1500">
              <a:latin typeface="Calibri"/>
              <a:cs typeface="Calibri"/>
            </a:endParaRPr>
          </a:p>
        </p:txBody>
      </p:sp>
      <p:sp>
        <p:nvSpPr>
          <p:cNvPr id="15" name="object 15"/>
          <p:cNvSpPr/>
          <p:nvPr/>
        </p:nvSpPr>
        <p:spPr>
          <a:xfrm>
            <a:off x="1857756" y="3454909"/>
            <a:ext cx="1751076" cy="993647"/>
          </a:xfrm>
          <a:prstGeom prst="rect">
            <a:avLst/>
          </a:prstGeom>
          <a:blipFill>
            <a:blip r:embed="rId7" cstate="print"/>
            <a:stretch>
              <a:fillRect/>
            </a:stretch>
          </a:blipFill>
        </p:spPr>
        <p:txBody>
          <a:bodyPr wrap="square" lIns="0" tIns="0" rIns="0" bIns="0" rtlCol="0"/>
          <a:lstStyle/>
          <a:p>
            <a:endParaRPr/>
          </a:p>
        </p:txBody>
      </p:sp>
      <p:sp>
        <p:nvSpPr>
          <p:cNvPr id="16" name="object 16"/>
          <p:cNvSpPr txBox="1"/>
          <p:nvPr/>
        </p:nvSpPr>
        <p:spPr>
          <a:xfrm>
            <a:off x="2323897" y="3778757"/>
            <a:ext cx="818515" cy="292388"/>
          </a:xfrm>
          <a:prstGeom prst="rect">
            <a:avLst/>
          </a:prstGeom>
        </p:spPr>
        <p:txBody>
          <a:bodyPr vert="horz" wrap="square" lIns="0" tIns="0" rIns="0" bIns="0" rtlCol="0">
            <a:spAutoFit/>
          </a:bodyPr>
          <a:lstStyle/>
          <a:p>
            <a:pPr marL="12700"/>
            <a:r>
              <a:rPr sz="1900" spc="-5" dirty="0">
                <a:solidFill>
                  <a:srgbClr val="FFFFFF"/>
                </a:solidFill>
                <a:latin typeface="Calibri"/>
                <a:cs typeface="Calibri"/>
              </a:rPr>
              <a:t>B</a:t>
            </a:r>
            <a:r>
              <a:rPr sz="1900" spc="-55" dirty="0">
                <a:solidFill>
                  <a:srgbClr val="FFFFFF"/>
                </a:solidFill>
                <a:latin typeface="Calibri"/>
                <a:cs typeface="Calibri"/>
              </a:rPr>
              <a:t>O</a:t>
            </a:r>
            <a:r>
              <a:rPr sz="1900" spc="-10" dirty="0">
                <a:solidFill>
                  <a:srgbClr val="FFFFFF"/>
                </a:solidFill>
                <a:latin typeface="Calibri"/>
                <a:cs typeface="Calibri"/>
              </a:rPr>
              <a:t>TNET</a:t>
            </a:r>
            <a:endParaRPr sz="1900">
              <a:latin typeface="Calibri"/>
              <a:cs typeface="Calibri"/>
            </a:endParaRPr>
          </a:p>
        </p:txBody>
      </p:sp>
      <p:sp>
        <p:nvSpPr>
          <p:cNvPr id="17" name="object 17"/>
          <p:cNvSpPr/>
          <p:nvPr/>
        </p:nvSpPr>
        <p:spPr>
          <a:xfrm>
            <a:off x="3581401" y="4567429"/>
            <a:ext cx="6806183" cy="801623"/>
          </a:xfrm>
          <a:prstGeom prst="rect">
            <a:avLst/>
          </a:prstGeom>
          <a:blipFill>
            <a:blip r:embed="rId6" cstate="print"/>
            <a:stretch>
              <a:fillRect/>
            </a:stretch>
          </a:blipFill>
        </p:spPr>
        <p:txBody>
          <a:bodyPr wrap="square" lIns="0" tIns="0" rIns="0" bIns="0" rtlCol="0"/>
          <a:lstStyle/>
          <a:p>
            <a:endParaRPr/>
          </a:p>
        </p:txBody>
      </p:sp>
      <p:sp>
        <p:nvSpPr>
          <p:cNvPr id="18" name="object 18"/>
          <p:cNvSpPr txBox="1"/>
          <p:nvPr/>
        </p:nvSpPr>
        <p:spPr>
          <a:xfrm>
            <a:off x="3640074" y="4751959"/>
            <a:ext cx="6367145" cy="410369"/>
          </a:xfrm>
          <a:prstGeom prst="rect">
            <a:avLst/>
          </a:prstGeom>
        </p:spPr>
        <p:txBody>
          <a:bodyPr vert="horz" wrap="square" lIns="0" tIns="0" rIns="0" bIns="0" rtlCol="0">
            <a:spAutoFit/>
          </a:bodyPr>
          <a:lstStyle/>
          <a:p>
            <a:pPr marL="127000" marR="5080" indent="-114300">
              <a:lnSpc>
                <a:spcPts val="1639"/>
              </a:lnSpc>
            </a:pPr>
            <a:r>
              <a:rPr sz="1500" dirty="0">
                <a:latin typeface="Calibri"/>
                <a:cs typeface="Calibri"/>
              </a:rPr>
              <a:t>• A </a:t>
            </a:r>
            <a:r>
              <a:rPr sz="1500" spc="-5" dirty="0">
                <a:latin typeface="Calibri"/>
                <a:cs typeface="Calibri"/>
              </a:rPr>
              <a:t>network </a:t>
            </a:r>
            <a:r>
              <a:rPr sz="1500" spc="-15" dirty="0">
                <a:latin typeface="Calibri"/>
                <a:cs typeface="Calibri"/>
              </a:rPr>
              <a:t>attack </a:t>
            </a:r>
            <a:r>
              <a:rPr sz="1500" dirty="0">
                <a:latin typeface="Calibri"/>
                <a:cs typeface="Calibri"/>
              </a:rPr>
              <a:t>in </a:t>
            </a:r>
            <a:r>
              <a:rPr sz="1500" spc="-5" dirty="0">
                <a:latin typeface="Calibri"/>
                <a:cs typeface="Calibri"/>
              </a:rPr>
              <a:t>which </a:t>
            </a:r>
            <a:r>
              <a:rPr sz="1500" dirty="0">
                <a:latin typeface="Calibri"/>
                <a:cs typeface="Calibri"/>
              </a:rPr>
              <a:t>an </a:t>
            </a:r>
            <a:r>
              <a:rPr sz="1500" spc="-5" dirty="0">
                <a:latin typeface="Calibri"/>
                <a:cs typeface="Calibri"/>
              </a:rPr>
              <a:t>unauthorized </a:t>
            </a:r>
            <a:r>
              <a:rPr sz="1500" spc="-10" dirty="0">
                <a:latin typeface="Calibri"/>
                <a:cs typeface="Calibri"/>
              </a:rPr>
              <a:t>person </a:t>
            </a:r>
            <a:r>
              <a:rPr sz="1500" spc="-5" dirty="0">
                <a:latin typeface="Calibri"/>
                <a:cs typeface="Calibri"/>
              </a:rPr>
              <a:t>gains </a:t>
            </a:r>
            <a:r>
              <a:rPr sz="1500" dirty="0">
                <a:latin typeface="Calibri"/>
                <a:cs typeface="Calibri"/>
              </a:rPr>
              <a:t>access</a:t>
            </a:r>
            <a:r>
              <a:rPr sz="1500" spc="-229" dirty="0">
                <a:latin typeface="Calibri"/>
                <a:cs typeface="Calibri"/>
              </a:rPr>
              <a:t> </a:t>
            </a:r>
            <a:r>
              <a:rPr sz="1500" spc="-10" dirty="0">
                <a:latin typeface="Calibri"/>
                <a:cs typeface="Calibri"/>
              </a:rPr>
              <a:t>to </a:t>
            </a:r>
            <a:r>
              <a:rPr sz="1500" dirty="0">
                <a:latin typeface="Calibri"/>
                <a:cs typeface="Calibri"/>
              </a:rPr>
              <a:t>a </a:t>
            </a:r>
            <a:r>
              <a:rPr sz="1500" spc="-5" dirty="0">
                <a:latin typeface="Calibri"/>
                <a:cs typeface="Calibri"/>
              </a:rPr>
              <a:t>network </a:t>
            </a:r>
            <a:r>
              <a:rPr sz="1500" dirty="0">
                <a:latin typeface="Calibri"/>
                <a:cs typeface="Calibri"/>
              </a:rPr>
              <a:t>and  </a:t>
            </a:r>
            <a:r>
              <a:rPr sz="1500" spc="-15" dirty="0">
                <a:latin typeface="Calibri"/>
                <a:cs typeface="Calibri"/>
              </a:rPr>
              <a:t>stays </a:t>
            </a:r>
            <a:r>
              <a:rPr sz="1500" spc="-5" dirty="0">
                <a:latin typeface="Calibri"/>
                <a:cs typeface="Calibri"/>
              </a:rPr>
              <a:t>there undetected </a:t>
            </a:r>
            <a:r>
              <a:rPr sz="1500" spc="-15" dirty="0">
                <a:latin typeface="Calibri"/>
                <a:cs typeface="Calibri"/>
              </a:rPr>
              <a:t>for </a:t>
            </a:r>
            <a:r>
              <a:rPr sz="1500" dirty="0">
                <a:latin typeface="Calibri"/>
                <a:cs typeface="Calibri"/>
              </a:rPr>
              <a:t>a long </a:t>
            </a:r>
            <a:r>
              <a:rPr sz="1500" spc="-5" dirty="0">
                <a:latin typeface="Calibri"/>
                <a:cs typeface="Calibri"/>
              </a:rPr>
              <a:t>period of </a:t>
            </a:r>
            <a:r>
              <a:rPr sz="1500" dirty="0">
                <a:latin typeface="Calibri"/>
                <a:cs typeface="Calibri"/>
              </a:rPr>
              <a:t>time </a:t>
            </a:r>
            <a:r>
              <a:rPr sz="1500" spc="-10" dirty="0">
                <a:latin typeface="Calibri"/>
                <a:cs typeface="Calibri"/>
              </a:rPr>
              <a:t>to steal</a:t>
            </a:r>
            <a:r>
              <a:rPr sz="1500" spc="-50" dirty="0">
                <a:latin typeface="Calibri"/>
                <a:cs typeface="Calibri"/>
              </a:rPr>
              <a:t> </a:t>
            </a:r>
            <a:r>
              <a:rPr sz="1500" spc="-10" dirty="0">
                <a:latin typeface="Calibri"/>
                <a:cs typeface="Calibri"/>
              </a:rPr>
              <a:t>data.</a:t>
            </a:r>
            <a:endParaRPr sz="1500">
              <a:latin typeface="Calibri"/>
              <a:cs typeface="Calibri"/>
            </a:endParaRPr>
          </a:p>
        </p:txBody>
      </p:sp>
      <p:sp>
        <p:nvSpPr>
          <p:cNvPr id="19" name="object 19"/>
          <p:cNvSpPr/>
          <p:nvPr/>
        </p:nvSpPr>
        <p:spPr>
          <a:xfrm>
            <a:off x="1857756" y="4471415"/>
            <a:ext cx="1751076" cy="993648"/>
          </a:xfrm>
          <a:prstGeom prst="rect">
            <a:avLst/>
          </a:prstGeom>
          <a:blipFill>
            <a:blip r:embed="rId7" cstate="print"/>
            <a:stretch>
              <a:fillRect/>
            </a:stretch>
          </a:blipFill>
        </p:spPr>
        <p:txBody>
          <a:bodyPr wrap="square" lIns="0" tIns="0" rIns="0" bIns="0" rtlCol="0"/>
          <a:lstStyle/>
          <a:p>
            <a:endParaRPr/>
          </a:p>
        </p:txBody>
      </p:sp>
      <p:sp>
        <p:nvSpPr>
          <p:cNvPr id="20" name="object 20"/>
          <p:cNvSpPr txBox="1"/>
          <p:nvPr/>
        </p:nvSpPr>
        <p:spPr>
          <a:xfrm>
            <a:off x="2166924" y="4559047"/>
            <a:ext cx="1132840" cy="815975"/>
          </a:xfrm>
          <a:prstGeom prst="rect">
            <a:avLst/>
          </a:prstGeom>
        </p:spPr>
        <p:txBody>
          <a:bodyPr vert="horz" wrap="square" lIns="0" tIns="0" rIns="0" bIns="0" rtlCol="0">
            <a:spAutoFit/>
          </a:bodyPr>
          <a:lstStyle/>
          <a:p>
            <a:pPr marL="12065" marR="5080" algn="ctr">
              <a:lnSpc>
                <a:spcPts val="2090"/>
              </a:lnSpc>
            </a:pPr>
            <a:r>
              <a:rPr sz="1900" spc="-10" dirty="0">
                <a:solidFill>
                  <a:srgbClr val="FFFFFF"/>
                </a:solidFill>
                <a:latin typeface="Calibri"/>
                <a:cs typeface="Calibri"/>
              </a:rPr>
              <a:t>Advanced  </a:t>
            </a:r>
            <a:r>
              <a:rPr sz="1900" spc="-40" dirty="0">
                <a:solidFill>
                  <a:srgbClr val="FFFFFF"/>
                </a:solidFill>
                <a:latin typeface="Calibri"/>
                <a:cs typeface="Calibri"/>
              </a:rPr>
              <a:t>P</a:t>
            </a:r>
            <a:r>
              <a:rPr sz="1900" spc="-5" dirty="0">
                <a:solidFill>
                  <a:srgbClr val="FFFFFF"/>
                </a:solidFill>
                <a:latin typeface="Calibri"/>
                <a:cs typeface="Calibri"/>
              </a:rPr>
              <a:t>e</a:t>
            </a:r>
            <a:r>
              <a:rPr sz="1900" spc="-40" dirty="0">
                <a:solidFill>
                  <a:srgbClr val="FFFFFF"/>
                </a:solidFill>
                <a:latin typeface="Calibri"/>
                <a:cs typeface="Calibri"/>
              </a:rPr>
              <a:t>r</a:t>
            </a:r>
            <a:r>
              <a:rPr sz="1900" spc="-10" dirty="0">
                <a:solidFill>
                  <a:srgbClr val="FFFFFF"/>
                </a:solidFill>
                <a:latin typeface="Calibri"/>
                <a:cs typeface="Calibri"/>
              </a:rPr>
              <a:t>si</a:t>
            </a:r>
            <a:r>
              <a:rPr sz="1900" spc="-30" dirty="0">
                <a:solidFill>
                  <a:srgbClr val="FFFFFF"/>
                </a:solidFill>
                <a:latin typeface="Calibri"/>
                <a:cs typeface="Calibri"/>
              </a:rPr>
              <a:t>st</a:t>
            </a:r>
            <a:r>
              <a:rPr sz="1900" spc="-5" dirty="0">
                <a:solidFill>
                  <a:srgbClr val="FFFFFF"/>
                </a:solidFill>
                <a:latin typeface="Calibri"/>
                <a:cs typeface="Calibri"/>
              </a:rPr>
              <a:t>ence  </a:t>
            </a:r>
            <a:r>
              <a:rPr sz="1900" spc="-10" dirty="0">
                <a:solidFill>
                  <a:srgbClr val="FFFFFF"/>
                </a:solidFill>
                <a:latin typeface="Calibri"/>
                <a:cs typeface="Calibri"/>
              </a:rPr>
              <a:t>Threat</a:t>
            </a:r>
            <a:endParaRPr sz="1900">
              <a:latin typeface="Calibri"/>
              <a:cs typeface="Calibri"/>
            </a:endParaRPr>
          </a:p>
        </p:txBody>
      </p:sp>
      <p:sp>
        <p:nvSpPr>
          <p:cNvPr id="21" name="object 21"/>
          <p:cNvSpPr/>
          <p:nvPr/>
        </p:nvSpPr>
        <p:spPr>
          <a:xfrm>
            <a:off x="3581401" y="5583936"/>
            <a:ext cx="6806183" cy="801623"/>
          </a:xfrm>
          <a:prstGeom prst="rect">
            <a:avLst/>
          </a:prstGeom>
          <a:blipFill>
            <a:blip r:embed="rId6" cstate="print"/>
            <a:stretch>
              <a:fillRect/>
            </a:stretch>
          </a:blipFill>
        </p:spPr>
        <p:txBody>
          <a:bodyPr wrap="square" lIns="0" tIns="0" rIns="0" bIns="0" rtlCol="0"/>
          <a:lstStyle/>
          <a:p>
            <a:endParaRPr/>
          </a:p>
        </p:txBody>
      </p:sp>
      <p:sp>
        <p:nvSpPr>
          <p:cNvPr id="22" name="object 22"/>
          <p:cNvSpPr txBox="1"/>
          <p:nvPr/>
        </p:nvSpPr>
        <p:spPr>
          <a:xfrm>
            <a:off x="3640073" y="5768442"/>
            <a:ext cx="6649084" cy="410369"/>
          </a:xfrm>
          <a:prstGeom prst="rect">
            <a:avLst/>
          </a:prstGeom>
        </p:spPr>
        <p:txBody>
          <a:bodyPr vert="horz" wrap="square" lIns="0" tIns="0" rIns="0" bIns="0" rtlCol="0">
            <a:spAutoFit/>
          </a:bodyPr>
          <a:lstStyle/>
          <a:p>
            <a:pPr marL="127000" marR="5080" indent="-114300">
              <a:lnSpc>
                <a:spcPts val="1639"/>
              </a:lnSpc>
            </a:pPr>
            <a:r>
              <a:rPr sz="1500" dirty="0">
                <a:latin typeface="Calibri"/>
                <a:cs typeface="Calibri"/>
              </a:rPr>
              <a:t>•</a:t>
            </a:r>
            <a:r>
              <a:rPr sz="1500" spc="-265" dirty="0">
                <a:latin typeface="Calibri"/>
                <a:cs typeface="Calibri"/>
              </a:rPr>
              <a:t> </a:t>
            </a:r>
            <a:r>
              <a:rPr sz="1500" spc="-5" dirty="0">
                <a:latin typeface="Calibri"/>
                <a:cs typeface="Calibri"/>
              </a:rPr>
              <a:t>The path by </a:t>
            </a:r>
            <a:r>
              <a:rPr sz="1500" dirty="0">
                <a:latin typeface="Calibri"/>
                <a:cs typeface="Calibri"/>
              </a:rPr>
              <a:t>which a </a:t>
            </a:r>
            <a:r>
              <a:rPr sz="1500" spc="-10" dirty="0">
                <a:latin typeface="Calibri"/>
                <a:cs typeface="Calibri"/>
              </a:rPr>
              <a:t>hacker </a:t>
            </a:r>
            <a:r>
              <a:rPr sz="1500" spc="-5" dirty="0">
                <a:latin typeface="Calibri"/>
                <a:cs typeface="Calibri"/>
              </a:rPr>
              <a:t>gains </a:t>
            </a:r>
            <a:r>
              <a:rPr sz="1500" dirty="0">
                <a:latin typeface="Calibri"/>
                <a:cs typeface="Calibri"/>
              </a:rPr>
              <a:t>access </a:t>
            </a:r>
            <a:r>
              <a:rPr sz="1500" spc="-10" dirty="0">
                <a:latin typeface="Calibri"/>
                <a:cs typeface="Calibri"/>
              </a:rPr>
              <a:t>to </a:t>
            </a:r>
            <a:r>
              <a:rPr sz="1500" dirty="0">
                <a:latin typeface="Calibri"/>
                <a:cs typeface="Calibri"/>
              </a:rPr>
              <a:t>a </a:t>
            </a:r>
            <a:r>
              <a:rPr sz="1500" spc="-5" dirty="0">
                <a:latin typeface="Calibri"/>
                <a:cs typeface="Calibri"/>
              </a:rPr>
              <a:t>computer or network server </a:t>
            </a:r>
            <a:r>
              <a:rPr sz="1500" dirty="0">
                <a:latin typeface="Calibri"/>
                <a:cs typeface="Calibri"/>
              </a:rPr>
              <a:t>in </a:t>
            </a:r>
            <a:r>
              <a:rPr sz="1500" spc="-5" dirty="0">
                <a:latin typeface="Calibri"/>
                <a:cs typeface="Calibri"/>
              </a:rPr>
              <a:t>order </a:t>
            </a:r>
            <a:r>
              <a:rPr sz="1500" spc="-10" dirty="0">
                <a:latin typeface="Calibri"/>
                <a:cs typeface="Calibri"/>
              </a:rPr>
              <a:t>to  </a:t>
            </a:r>
            <a:r>
              <a:rPr sz="1500" spc="-5" dirty="0">
                <a:latin typeface="Calibri"/>
                <a:cs typeface="Calibri"/>
              </a:rPr>
              <a:t>deliver </a:t>
            </a:r>
            <a:r>
              <a:rPr sz="1500" dirty="0">
                <a:latin typeface="Calibri"/>
                <a:cs typeface="Calibri"/>
              </a:rPr>
              <a:t>a malicious </a:t>
            </a:r>
            <a:r>
              <a:rPr sz="1500" spc="-10" dirty="0">
                <a:latin typeface="Calibri"/>
                <a:cs typeface="Calibri"/>
              </a:rPr>
              <a:t>outcome. </a:t>
            </a:r>
            <a:r>
              <a:rPr sz="1500" spc="-15" dirty="0">
                <a:latin typeface="Calibri"/>
                <a:cs typeface="Calibri"/>
              </a:rPr>
              <a:t>Attack </a:t>
            </a:r>
            <a:r>
              <a:rPr sz="1500" spc="-10" dirty="0">
                <a:latin typeface="Calibri"/>
                <a:cs typeface="Calibri"/>
              </a:rPr>
              <a:t>vectors exploit </a:t>
            </a:r>
            <a:r>
              <a:rPr sz="1500" spc="-15" dirty="0">
                <a:latin typeface="Calibri"/>
                <a:cs typeface="Calibri"/>
              </a:rPr>
              <a:t>system</a:t>
            </a:r>
            <a:r>
              <a:rPr sz="1500" spc="15" dirty="0">
                <a:latin typeface="Calibri"/>
                <a:cs typeface="Calibri"/>
              </a:rPr>
              <a:t> </a:t>
            </a:r>
            <a:r>
              <a:rPr sz="1500" spc="-5" dirty="0">
                <a:latin typeface="Calibri"/>
                <a:cs typeface="Calibri"/>
              </a:rPr>
              <a:t>vulnerabilities.</a:t>
            </a:r>
            <a:endParaRPr sz="1500">
              <a:latin typeface="Calibri"/>
              <a:cs typeface="Calibri"/>
            </a:endParaRPr>
          </a:p>
        </p:txBody>
      </p:sp>
      <p:sp>
        <p:nvSpPr>
          <p:cNvPr id="23" name="object 23"/>
          <p:cNvSpPr/>
          <p:nvPr/>
        </p:nvSpPr>
        <p:spPr>
          <a:xfrm>
            <a:off x="1857756" y="5487924"/>
            <a:ext cx="1751076" cy="993647"/>
          </a:xfrm>
          <a:prstGeom prst="rect">
            <a:avLst/>
          </a:prstGeom>
          <a:blipFill>
            <a:blip r:embed="rId7" cstate="print"/>
            <a:stretch>
              <a:fillRect/>
            </a:stretch>
          </a:blipFill>
        </p:spPr>
        <p:txBody>
          <a:bodyPr wrap="square" lIns="0" tIns="0" rIns="0" bIns="0" rtlCol="0"/>
          <a:lstStyle/>
          <a:p>
            <a:endParaRPr/>
          </a:p>
        </p:txBody>
      </p:sp>
      <p:sp>
        <p:nvSpPr>
          <p:cNvPr id="24" name="object 24"/>
          <p:cNvSpPr txBox="1"/>
          <p:nvPr/>
        </p:nvSpPr>
        <p:spPr>
          <a:xfrm>
            <a:off x="2022144" y="5811723"/>
            <a:ext cx="1421130" cy="292388"/>
          </a:xfrm>
          <a:prstGeom prst="rect">
            <a:avLst/>
          </a:prstGeom>
        </p:spPr>
        <p:txBody>
          <a:bodyPr vert="horz" wrap="square" lIns="0" tIns="0" rIns="0" bIns="0" rtlCol="0">
            <a:spAutoFit/>
          </a:bodyPr>
          <a:lstStyle/>
          <a:p>
            <a:pPr marL="12700"/>
            <a:r>
              <a:rPr sz="1900" spc="-20" dirty="0">
                <a:solidFill>
                  <a:srgbClr val="FFFFFF"/>
                </a:solidFill>
                <a:latin typeface="Calibri"/>
                <a:cs typeface="Calibri"/>
              </a:rPr>
              <a:t>Attack</a:t>
            </a:r>
            <a:r>
              <a:rPr sz="1900" spc="-70" dirty="0">
                <a:solidFill>
                  <a:srgbClr val="FFFFFF"/>
                </a:solidFill>
                <a:latin typeface="Calibri"/>
                <a:cs typeface="Calibri"/>
              </a:rPr>
              <a:t> </a:t>
            </a:r>
            <a:r>
              <a:rPr sz="1900" spc="-30" dirty="0">
                <a:solidFill>
                  <a:srgbClr val="FFFFFF"/>
                </a:solidFill>
                <a:latin typeface="Calibri"/>
                <a:cs typeface="Calibri"/>
              </a:rPr>
              <a:t>Vectors</a:t>
            </a:r>
            <a:endParaRPr sz="1900">
              <a:latin typeface="Calibri"/>
              <a:cs typeface="Calibri"/>
            </a:endParaRPr>
          </a:p>
        </p:txBody>
      </p:sp>
      <p:sp>
        <p:nvSpPr>
          <p:cNvPr id="25" name="object 25"/>
          <p:cNvSpPr txBox="1">
            <a:spLocks noGrp="1"/>
          </p:cNvSpPr>
          <p:nvPr>
            <p:ph type="ftr" sz="quarter" idx="5"/>
          </p:nvPr>
        </p:nvSpPr>
        <p:spPr>
          <a:xfrm>
            <a:off x="5562600" y="6346553"/>
            <a:ext cx="4114800" cy="384721"/>
          </a:xfrm>
          <a:prstGeom prst="rect">
            <a:avLst/>
          </a:prstGeom>
        </p:spPr>
        <p:txBody>
          <a:bodyPr vert="horz" wrap="square" lIns="0" tIns="0" rIns="0" bIns="0" rtlCol="0" anchor="ctr">
            <a:spAutoFit/>
          </a:bodyPr>
          <a:lstStyle/>
          <a:p>
            <a:pPr marL="12700">
              <a:lnSpc>
                <a:spcPts val="1520"/>
              </a:lnSpc>
            </a:pPr>
            <a:r>
              <a:rPr spc="-15" dirty="0"/>
              <a:t>UN/CEFACT </a:t>
            </a:r>
            <a:r>
              <a:rPr dirty="0"/>
              <a:t>27th </a:t>
            </a:r>
            <a:r>
              <a:rPr spc="-5" dirty="0"/>
              <a:t>Forum, </a:t>
            </a:r>
            <a:r>
              <a:rPr dirty="0"/>
              <a:t>25-29 April 2016, </a:t>
            </a:r>
            <a:r>
              <a:rPr spc="-5" dirty="0"/>
              <a:t>Geneva,</a:t>
            </a:r>
            <a:r>
              <a:rPr spc="-215" dirty="0"/>
              <a:t> </a:t>
            </a:r>
            <a:r>
              <a:rPr dirty="0"/>
              <a:t>Switzerland</a:t>
            </a:r>
          </a:p>
        </p:txBody>
      </p:sp>
      <p:sp>
        <p:nvSpPr>
          <p:cNvPr id="26" name="object 26"/>
          <p:cNvSpPr txBox="1">
            <a:spLocks noGrp="1"/>
          </p:cNvSpPr>
          <p:nvPr>
            <p:ph type="sldNum" sz="quarter" idx="7"/>
          </p:nvPr>
        </p:nvSpPr>
        <p:spPr>
          <a:xfrm>
            <a:off x="10134600" y="6461968"/>
            <a:ext cx="2743200" cy="153888"/>
          </a:xfrm>
          <a:prstGeom prst="rect">
            <a:avLst/>
          </a:prstGeom>
        </p:spPr>
        <p:txBody>
          <a:bodyPr vert="horz" wrap="square" lIns="0" tIns="0" rIns="0" bIns="0" rtlCol="0" anchor="ctr">
            <a:spAutoFit/>
          </a:bodyPr>
          <a:lstStyle/>
          <a:p>
            <a:pPr marL="102870">
              <a:lnSpc>
                <a:spcPts val="1240"/>
              </a:lnSpc>
            </a:pPr>
            <a:fld id="{81D60167-4931-47E6-BA6A-407CBD079E47}" type="slidenum">
              <a:rPr dirty="0"/>
              <a:pPr marL="102870">
                <a:lnSpc>
                  <a:spcPts val="1240"/>
                </a:lnSpc>
              </a:pPr>
              <a:t>2</a:t>
            </a:fld>
            <a:endParaRPr dirty="0"/>
          </a:p>
        </p:txBody>
      </p:sp>
    </p:spTree>
    <p:extLst>
      <p:ext uri="{BB962C8B-B14F-4D97-AF65-F5344CB8AC3E}">
        <p14:creationId xmlns:p14="http://schemas.microsoft.com/office/powerpoint/2010/main" val="3331233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524000" y="1"/>
            <a:ext cx="9144000" cy="2290445"/>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640485" y="294995"/>
            <a:ext cx="1286129" cy="110556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3122167" y="139701"/>
            <a:ext cx="6400800" cy="1459865"/>
          </a:xfrm>
          <a:prstGeom prst="rect">
            <a:avLst/>
          </a:prstGeom>
        </p:spPr>
        <p:txBody>
          <a:bodyPr vert="horz" wrap="square" lIns="0" tIns="0" rIns="0" bIns="0" rtlCol="0">
            <a:spAutoFit/>
          </a:bodyPr>
          <a:lstStyle/>
          <a:p>
            <a:pPr marL="12700"/>
            <a:r>
              <a:rPr sz="1600" spc="-10" dirty="0">
                <a:solidFill>
                  <a:srgbClr val="FFFFFF"/>
                </a:solidFill>
                <a:latin typeface="Calibri"/>
                <a:cs typeface="Calibri"/>
              </a:rPr>
              <a:t>UNECE </a:t>
            </a:r>
            <a:r>
              <a:rPr sz="1600" spc="-5" dirty="0">
                <a:solidFill>
                  <a:srgbClr val="FFFFFF"/>
                </a:solidFill>
                <a:latin typeface="Calibri"/>
                <a:cs typeface="Calibri"/>
              </a:rPr>
              <a:t>– United Nations </a:t>
            </a:r>
            <a:r>
              <a:rPr sz="1600" spc="-10" dirty="0">
                <a:solidFill>
                  <a:srgbClr val="FFFFFF"/>
                </a:solidFill>
                <a:latin typeface="Calibri"/>
                <a:cs typeface="Calibri"/>
              </a:rPr>
              <a:t>Economic Commission </a:t>
            </a:r>
            <a:r>
              <a:rPr sz="1600" spc="-15" dirty="0">
                <a:solidFill>
                  <a:srgbClr val="FFFFFF"/>
                </a:solidFill>
                <a:latin typeface="Calibri"/>
                <a:cs typeface="Calibri"/>
              </a:rPr>
              <a:t>for</a:t>
            </a:r>
            <a:r>
              <a:rPr sz="1600" spc="75" dirty="0">
                <a:solidFill>
                  <a:srgbClr val="FFFFFF"/>
                </a:solidFill>
                <a:latin typeface="Calibri"/>
                <a:cs typeface="Calibri"/>
              </a:rPr>
              <a:t> </a:t>
            </a:r>
            <a:r>
              <a:rPr sz="1600" spc="-15" dirty="0">
                <a:solidFill>
                  <a:srgbClr val="FFFFFF"/>
                </a:solidFill>
                <a:latin typeface="Calibri"/>
                <a:cs typeface="Calibri"/>
              </a:rPr>
              <a:t>Europe</a:t>
            </a:r>
            <a:endParaRPr sz="1600">
              <a:latin typeface="Calibri"/>
              <a:cs typeface="Calibri"/>
            </a:endParaRPr>
          </a:p>
          <a:p>
            <a:pPr marL="12700">
              <a:lnSpc>
                <a:spcPts val="1485"/>
              </a:lnSpc>
              <a:spcBef>
                <a:spcPts val="5"/>
              </a:spcBef>
            </a:pPr>
            <a:r>
              <a:rPr sz="1400" spc="-10" dirty="0">
                <a:solidFill>
                  <a:srgbClr val="FFFFFF"/>
                </a:solidFill>
                <a:latin typeface="Calibri"/>
                <a:cs typeface="Calibri"/>
              </a:rPr>
              <a:t>UN/CEFACT </a:t>
            </a:r>
            <a:r>
              <a:rPr sz="1400" dirty="0">
                <a:solidFill>
                  <a:srgbClr val="FFFFFF"/>
                </a:solidFill>
                <a:latin typeface="Calibri"/>
                <a:cs typeface="Calibri"/>
              </a:rPr>
              <a:t>– UN </a:t>
            </a:r>
            <a:r>
              <a:rPr sz="1400" spc="-10" dirty="0">
                <a:solidFill>
                  <a:srgbClr val="FFFFFF"/>
                </a:solidFill>
                <a:latin typeface="Calibri"/>
                <a:cs typeface="Calibri"/>
              </a:rPr>
              <a:t>Centre for </a:t>
            </a:r>
            <a:r>
              <a:rPr sz="1400" spc="-25" dirty="0">
                <a:solidFill>
                  <a:srgbClr val="FFFFFF"/>
                </a:solidFill>
                <a:latin typeface="Calibri"/>
                <a:cs typeface="Calibri"/>
              </a:rPr>
              <a:t>Trade </a:t>
            </a:r>
            <a:r>
              <a:rPr sz="1400" spc="-5" dirty="0">
                <a:solidFill>
                  <a:srgbClr val="FFFFFF"/>
                </a:solidFill>
                <a:latin typeface="Calibri"/>
                <a:cs typeface="Calibri"/>
              </a:rPr>
              <a:t>Facilitation and</a:t>
            </a:r>
            <a:r>
              <a:rPr sz="1400" spc="15" dirty="0">
                <a:solidFill>
                  <a:srgbClr val="FFFFFF"/>
                </a:solidFill>
                <a:latin typeface="Calibri"/>
                <a:cs typeface="Calibri"/>
              </a:rPr>
              <a:t> </a:t>
            </a:r>
            <a:r>
              <a:rPr sz="1400" spc="-5" dirty="0">
                <a:solidFill>
                  <a:srgbClr val="FFFFFF"/>
                </a:solidFill>
                <a:latin typeface="Calibri"/>
                <a:cs typeface="Calibri"/>
              </a:rPr>
              <a:t>e-Business</a:t>
            </a:r>
            <a:endParaRPr sz="1400">
              <a:latin typeface="Calibri"/>
              <a:cs typeface="Calibri"/>
            </a:endParaRPr>
          </a:p>
          <a:p>
            <a:pPr marL="12700">
              <a:lnSpc>
                <a:spcPts val="3910"/>
              </a:lnSpc>
            </a:pPr>
            <a:r>
              <a:rPr sz="3600" b="1" dirty="0">
                <a:latin typeface="Arial"/>
                <a:cs typeface="Arial"/>
              </a:rPr>
              <a:t>Attackers are</a:t>
            </a:r>
            <a:r>
              <a:rPr sz="3600" b="1" spc="-100" dirty="0">
                <a:latin typeface="Arial"/>
                <a:cs typeface="Arial"/>
              </a:rPr>
              <a:t> </a:t>
            </a:r>
            <a:r>
              <a:rPr sz="3600" b="1" spc="-5" dirty="0">
                <a:latin typeface="Arial"/>
                <a:cs typeface="Arial"/>
              </a:rPr>
              <a:t>Innovating</a:t>
            </a:r>
            <a:endParaRPr sz="3600">
              <a:latin typeface="Arial"/>
              <a:cs typeface="Arial"/>
            </a:endParaRPr>
          </a:p>
          <a:p>
            <a:pPr marL="12700">
              <a:lnSpc>
                <a:spcPts val="4105"/>
              </a:lnSpc>
            </a:pPr>
            <a:r>
              <a:rPr sz="3600" b="1" spc="-5" dirty="0">
                <a:latin typeface="Arial"/>
                <a:cs typeface="Arial"/>
              </a:rPr>
              <a:t>Faster </a:t>
            </a:r>
            <a:r>
              <a:rPr sz="3600" b="1" dirty="0">
                <a:latin typeface="Arial"/>
                <a:cs typeface="Arial"/>
              </a:rPr>
              <a:t>than cyber</a:t>
            </a:r>
            <a:r>
              <a:rPr sz="3600" b="1" spc="-95" dirty="0">
                <a:latin typeface="Arial"/>
                <a:cs typeface="Arial"/>
              </a:rPr>
              <a:t> </a:t>
            </a:r>
            <a:r>
              <a:rPr sz="3600" b="1" dirty="0">
                <a:latin typeface="Arial"/>
                <a:cs typeface="Arial"/>
              </a:rPr>
              <a:t>defenses…</a:t>
            </a:r>
            <a:endParaRPr sz="3600">
              <a:latin typeface="Arial"/>
              <a:cs typeface="Arial"/>
            </a:endParaRPr>
          </a:p>
        </p:txBody>
      </p:sp>
      <p:sp>
        <p:nvSpPr>
          <p:cNvPr id="5" name="object 5"/>
          <p:cNvSpPr/>
          <p:nvPr/>
        </p:nvSpPr>
        <p:spPr>
          <a:xfrm>
            <a:off x="2753867" y="2183892"/>
            <a:ext cx="0" cy="3386454"/>
          </a:xfrm>
          <a:custGeom>
            <a:avLst/>
            <a:gdLst/>
            <a:ahLst/>
            <a:cxnLst/>
            <a:rect l="l" t="t" r="r" b="b"/>
            <a:pathLst>
              <a:path h="3386454">
                <a:moveTo>
                  <a:pt x="0" y="3386328"/>
                </a:moveTo>
                <a:lnTo>
                  <a:pt x="0" y="0"/>
                </a:lnTo>
              </a:path>
            </a:pathLst>
          </a:custGeom>
          <a:ln w="12192">
            <a:solidFill>
              <a:srgbClr val="000000"/>
            </a:solidFill>
          </a:ln>
        </p:spPr>
        <p:txBody>
          <a:bodyPr wrap="square" lIns="0" tIns="0" rIns="0" bIns="0" rtlCol="0"/>
          <a:lstStyle/>
          <a:p>
            <a:endParaRPr/>
          </a:p>
        </p:txBody>
      </p:sp>
      <p:sp>
        <p:nvSpPr>
          <p:cNvPr id="6" name="object 6"/>
          <p:cNvSpPr/>
          <p:nvPr/>
        </p:nvSpPr>
        <p:spPr>
          <a:xfrm>
            <a:off x="2753867" y="5570220"/>
            <a:ext cx="6873240" cy="0"/>
          </a:xfrm>
          <a:custGeom>
            <a:avLst/>
            <a:gdLst/>
            <a:ahLst/>
            <a:cxnLst/>
            <a:rect l="l" t="t" r="r" b="b"/>
            <a:pathLst>
              <a:path w="6873240">
                <a:moveTo>
                  <a:pt x="0" y="0"/>
                </a:moveTo>
                <a:lnTo>
                  <a:pt x="6873239" y="0"/>
                </a:lnTo>
              </a:path>
            </a:pathLst>
          </a:custGeom>
          <a:ln w="12192">
            <a:solidFill>
              <a:srgbClr val="000000"/>
            </a:solidFill>
          </a:ln>
        </p:spPr>
        <p:txBody>
          <a:bodyPr wrap="square" lIns="0" tIns="0" rIns="0" bIns="0" rtlCol="0"/>
          <a:lstStyle/>
          <a:p>
            <a:endParaRPr/>
          </a:p>
        </p:txBody>
      </p:sp>
      <p:sp>
        <p:nvSpPr>
          <p:cNvPr id="7" name="object 7"/>
          <p:cNvSpPr/>
          <p:nvPr/>
        </p:nvSpPr>
        <p:spPr>
          <a:xfrm>
            <a:off x="2754211" y="2396109"/>
            <a:ext cx="6872605" cy="2856865"/>
          </a:xfrm>
          <a:custGeom>
            <a:avLst/>
            <a:gdLst/>
            <a:ahLst/>
            <a:cxnLst/>
            <a:rect l="l" t="t" r="r" b="b"/>
            <a:pathLst>
              <a:path w="6872605" h="2856865">
                <a:moveTo>
                  <a:pt x="0" y="2856356"/>
                </a:moveTo>
                <a:lnTo>
                  <a:pt x="48738" y="2842921"/>
                </a:lnTo>
                <a:lnTo>
                  <a:pt x="97476" y="2829621"/>
                </a:lnTo>
                <a:lnTo>
                  <a:pt x="146215" y="2816445"/>
                </a:lnTo>
                <a:lnTo>
                  <a:pt x="194953" y="2803386"/>
                </a:lnTo>
                <a:lnTo>
                  <a:pt x="243692" y="2790433"/>
                </a:lnTo>
                <a:lnTo>
                  <a:pt x="292431" y="2777578"/>
                </a:lnTo>
                <a:lnTo>
                  <a:pt x="341171" y="2764812"/>
                </a:lnTo>
                <a:lnTo>
                  <a:pt x="389910" y="2752125"/>
                </a:lnTo>
                <a:lnTo>
                  <a:pt x="438650" y="2739508"/>
                </a:lnTo>
                <a:lnTo>
                  <a:pt x="487390" y="2726953"/>
                </a:lnTo>
                <a:lnTo>
                  <a:pt x="536129" y="2714449"/>
                </a:lnTo>
                <a:lnTo>
                  <a:pt x="584869" y="2701988"/>
                </a:lnTo>
                <a:lnTo>
                  <a:pt x="633609" y="2689560"/>
                </a:lnTo>
                <a:lnTo>
                  <a:pt x="682350" y="2677157"/>
                </a:lnTo>
                <a:lnTo>
                  <a:pt x="731090" y="2664769"/>
                </a:lnTo>
                <a:lnTo>
                  <a:pt x="779830" y="2652388"/>
                </a:lnTo>
                <a:lnTo>
                  <a:pt x="828570" y="2640003"/>
                </a:lnTo>
                <a:lnTo>
                  <a:pt x="877311" y="2627606"/>
                </a:lnTo>
                <a:lnTo>
                  <a:pt x="926051" y="2615188"/>
                </a:lnTo>
                <a:lnTo>
                  <a:pt x="974791" y="2602739"/>
                </a:lnTo>
                <a:lnTo>
                  <a:pt x="1023532" y="2590251"/>
                </a:lnTo>
                <a:lnTo>
                  <a:pt x="1072272" y="2577713"/>
                </a:lnTo>
                <a:lnTo>
                  <a:pt x="1121012" y="2565118"/>
                </a:lnTo>
                <a:lnTo>
                  <a:pt x="1169752" y="2552455"/>
                </a:lnTo>
                <a:lnTo>
                  <a:pt x="1218493" y="2539716"/>
                </a:lnTo>
                <a:lnTo>
                  <a:pt x="1267233" y="2526892"/>
                </a:lnTo>
                <a:lnTo>
                  <a:pt x="1315973" y="2513973"/>
                </a:lnTo>
                <a:lnTo>
                  <a:pt x="1364713" y="2500950"/>
                </a:lnTo>
                <a:lnTo>
                  <a:pt x="1413453" y="2487814"/>
                </a:lnTo>
                <a:lnTo>
                  <a:pt x="1462192" y="2474556"/>
                </a:lnTo>
                <a:lnTo>
                  <a:pt x="1510932" y="2461167"/>
                </a:lnTo>
                <a:lnTo>
                  <a:pt x="1559671" y="2447638"/>
                </a:lnTo>
                <a:lnTo>
                  <a:pt x="1608410" y="2433958"/>
                </a:lnTo>
                <a:lnTo>
                  <a:pt x="1657150" y="2420120"/>
                </a:lnTo>
                <a:lnTo>
                  <a:pt x="1705888" y="2406114"/>
                </a:lnTo>
                <a:lnTo>
                  <a:pt x="1754627" y="2391931"/>
                </a:lnTo>
                <a:lnTo>
                  <a:pt x="1803366" y="2377562"/>
                </a:lnTo>
                <a:lnTo>
                  <a:pt x="1852104" y="2362997"/>
                </a:lnTo>
                <a:lnTo>
                  <a:pt x="1900842" y="2348228"/>
                </a:lnTo>
                <a:lnTo>
                  <a:pt x="1949580" y="2333245"/>
                </a:lnTo>
                <a:lnTo>
                  <a:pt x="1998317" y="2318039"/>
                </a:lnTo>
                <a:lnTo>
                  <a:pt x="2047055" y="2302601"/>
                </a:lnTo>
                <a:lnTo>
                  <a:pt x="2095792" y="2286922"/>
                </a:lnTo>
                <a:lnTo>
                  <a:pt x="2144528" y="2270993"/>
                </a:lnTo>
                <a:lnTo>
                  <a:pt x="2193265" y="2254804"/>
                </a:lnTo>
                <a:lnTo>
                  <a:pt x="2242001" y="2238346"/>
                </a:lnTo>
                <a:lnTo>
                  <a:pt x="2290737" y="2221610"/>
                </a:lnTo>
                <a:lnTo>
                  <a:pt x="2337483" y="2205348"/>
                </a:lnTo>
                <a:lnTo>
                  <a:pt x="2384230" y="2188954"/>
                </a:lnTo>
                <a:lnTo>
                  <a:pt x="2430977" y="2172427"/>
                </a:lnTo>
                <a:lnTo>
                  <a:pt x="2477724" y="2155769"/>
                </a:lnTo>
                <a:lnTo>
                  <a:pt x="2524472" y="2138978"/>
                </a:lnTo>
                <a:lnTo>
                  <a:pt x="2571220" y="2122056"/>
                </a:lnTo>
                <a:lnTo>
                  <a:pt x="2617968" y="2105001"/>
                </a:lnTo>
                <a:lnTo>
                  <a:pt x="2664717" y="2087815"/>
                </a:lnTo>
                <a:lnTo>
                  <a:pt x="2711465" y="2070496"/>
                </a:lnTo>
                <a:lnTo>
                  <a:pt x="2758214" y="2053045"/>
                </a:lnTo>
                <a:lnTo>
                  <a:pt x="2804963" y="2035463"/>
                </a:lnTo>
                <a:lnTo>
                  <a:pt x="2851712" y="2017748"/>
                </a:lnTo>
                <a:lnTo>
                  <a:pt x="2898461" y="1999901"/>
                </a:lnTo>
                <a:lnTo>
                  <a:pt x="2945211" y="1981923"/>
                </a:lnTo>
                <a:lnTo>
                  <a:pt x="2991961" y="1963812"/>
                </a:lnTo>
                <a:lnTo>
                  <a:pt x="3038710" y="1945569"/>
                </a:lnTo>
                <a:lnTo>
                  <a:pt x="3085460" y="1927194"/>
                </a:lnTo>
                <a:lnTo>
                  <a:pt x="3132210" y="1908687"/>
                </a:lnTo>
                <a:lnTo>
                  <a:pt x="3178960" y="1890049"/>
                </a:lnTo>
                <a:lnTo>
                  <a:pt x="3225710" y="1871278"/>
                </a:lnTo>
                <a:lnTo>
                  <a:pt x="3272460" y="1852375"/>
                </a:lnTo>
                <a:lnTo>
                  <a:pt x="3319210" y="1833340"/>
                </a:lnTo>
                <a:lnTo>
                  <a:pt x="3365961" y="1814173"/>
                </a:lnTo>
                <a:lnTo>
                  <a:pt x="3412711" y="1794874"/>
                </a:lnTo>
                <a:lnTo>
                  <a:pt x="3459461" y="1775443"/>
                </a:lnTo>
                <a:lnTo>
                  <a:pt x="3506211" y="1755880"/>
                </a:lnTo>
                <a:lnTo>
                  <a:pt x="3552962" y="1736185"/>
                </a:lnTo>
                <a:lnTo>
                  <a:pt x="3599712" y="1716358"/>
                </a:lnTo>
                <a:lnTo>
                  <a:pt x="3646462" y="1696399"/>
                </a:lnTo>
                <a:lnTo>
                  <a:pt x="3693212" y="1676308"/>
                </a:lnTo>
                <a:lnTo>
                  <a:pt x="3739962" y="1656084"/>
                </a:lnTo>
                <a:lnTo>
                  <a:pt x="3786712" y="1635729"/>
                </a:lnTo>
                <a:lnTo>
                  <a:pt x="3833462" y="1615242"/>
                </a:lnTo>
                <a:lnTo>
                  <a:pt x="3880212" y="1594623"/>
                </a:lnTo>
                <a:lnTo>
                  <a:pt x="3926961" y="1573872"/>
                </a:lnTo>
                <a:lnTo>
                  <a:pt x="3973711" y="1552988"/>
                </a:lnTo>
                <a:lnTo>
                  <a:pt x="4020460" y="1531973"/>
                </a:lnTo>
                <a:lnTo>
                  <a:pt x="4067209" y="1510826"/>
                </a:lnTo>
                <a:lnTo>
                  <a:pt x="4113958" y="1489546"/>
                </a:lnTo>
                <a:lnTo>
                  <a:pt x="4160707" y="1468135"/>
                </a:lnTo>
                <a:lnTo>
                  <a:pt x="4207456" y="1446592"/>
                </a:lnTo>
                <a:lnTo>
                  <a:pt x="4254204" y="1424916"/>
                </a:lnTo>
                <a:lnTo>
                  <a:pt x="4300952" y="1403109"/>
                </a:lnTo>
                <a:lnTo>
                  <a:pt x="4347700" y="1381169"/>
                </a:lnTo>
                <a:lnTo>
                  <a:pt x="4394448" y="1359098"/>
                </a:lnTo>
                <a:lnTo>
                  <a:pt x="4441195" y="1336894"/>
                </a:lnTo>
                <a:lnTo>
                  <a:pt x="4487942" y="1314559"/>
                </a:lnTo>
                <a:lnTo>
                  <a:pt x="4534689" y="1292091"/>
                </a:lnTo>
                <a:lnTo>
                  <a:pt x="4581436" y="1269491"/>
                </a:lnTo>
                <a:lnTo>
                  <a:pt x="4625492" y="1248010"/>
                </a:lnTo>
                <a:lnTo>
                  <a:pt x="4669549" y="1226301"/>
                </a:lnTo>
                <a:lnTo>
                  <a:pt x="4713605" y="1204371"/>
                </a:lnTo>
                <a:lnTo>
                  <a:pt x="4757661" y="1182227"/>
                </a:lnTo>
                <a:lnTo>
                  <a:pt x="4801716" y="1159875"/>
                </a:lnTo>
                <a:lnTo>
                  <a:pt x="4845772" y="1137323"/>
                </a:lnTo>
                <a:lnTo>
                  <a:pt x="4889827" y="1114577"/>
                </a:lnTo>
                <a:lnTo>
                  <a:pt x="4933882" y="1091643"/>
                </a:lnTo>
                <a:lnTo>
                  <a:pt x="4977937" y="1068530"/>
                </a:lnTo>
                <a:lnTo>
                  <a:pt x="5021991" y="1045243"/>
                </a:lnTo>
                <a:lnTo>
                  <a:pt x="5066046" y="1021789"/>
                </a:lnTo>
                <a:lnTo>
                  <a:pt x="5110100" y="998174"/>
                </a:lnTo>
                <a:lnTo>
                  <a:pt x="5154154" y="974407"/>
                </a:lnTo>
                <a:lnTo>
                  <a:pt x="5198208" y="950493"/>
                </a:lnTo>
                <a:lnTo>
                  <a:pt x="5242262" y="926439"/>
                </a:lnTo>
                <a:lnTo>
                  <a:pt x="5286316" y="902253"/>
                </a:lnTo>
                <a:lnTo>
                  <a:pt x="5330369" y="877940"/>
                </a:lnTo>
                <a:lnTo>
                  <a:pt x="5374423" y="853507"/>
                </a:lnTo>
                <a:lnTo>
                  <a:pt x="5418476" y="828962"/>
                </a:lnTo>
                <a:lnTo>
                  <a:pt x="5462529" y="804311"/>
                </a:lnTo>
                <a:lnTo>
                  <a:pt x="5506583" y="779560"/>
                </a:lnTo>
                <a:lnTo>
                  <a:pt x="5550636" y="754718"/>
                </a:lnTo>
                <a:lnTo>
                  <a:pt x="5594689" y="729789"/>
                </a:lnTo>
                <a:lnTo>
                  <a:pt x="5638742" y="704782"/>
                </a:lnTo>
                <a:lnTo>
                  <a:pt x="5682795" y="679702"/>
                </a:lnTo>
                <a:lnTo>
                  <a:pt x="5726849" y="654557"/>
                </a:lnTo>
                <a:lnTo>
                  <a:pt x="5770902" y="629354"/>
                </a:lnTo>
                <a:lnTo>
                  <a:pt x="5814955" y="604099"/>
                </a:lnTo>
                <a:lnTo>
                  <a:pt x="5859008" y="578798"/>
                </a:lnTo>
                <a:lnTo>
                  <a:pt x="5903061" y="553459"/>
                </a:lnTo>
                <a:lnTo>
                  <a:pt x="5947114" y="528089"/>
                </a:lnTo>
                <a:lnTo>
                  <a:pt x="5991168" y="502694"/>
                </a:lnTo>
                <a:lnTo>
                  <a:pt x="6035221" y="477281"/>
                </a:lnTo>
                <a:lnTo>
                  <a:pt x="6079275" y="451856"/>
                </a:lnTo>
                <a:lnTo>
                  <a:pt x="6123328" y="426428"/>
                </a:lnTo>
                <a:lnTo>
                  <a:pt x="6167382" y="401001"/>
                </a:lnTo>
                <a:lnTo>
                  <a:pt x="6211435" y="375583"/>
                </a:lnTo>
                <a:lnTo>
                  <a:pt x="6255489" y="350181"/>
                </a:lnTo>
                <a:lnTo>
                  <a:pt x="6299543" y="324802"/>
                </a:lnTo>
                <a:lnTo>
                  <a:pt x="6343597" y="299452"/>
                </a:lnTo>
                <a:lnTo>
                  <a:pt x="6387652" y="274138"/>
                </a:lnTo>
                <a:lnTo>
                  <a:pt x="6431706" y="248867"/>
                </a:lnTo>
                <a:lnTo>
                  <a:pt x="6475761" y="223645"/>
                </a:lnTo>
                <a:lnTo>
                  <a:pt x="6519815" y="198480"/>
                </a:lnTo>
                <a:lnTo>
                  <a:pt x="6563870" y="173378"/>
                </a:lnTo>
                <a:lnTo>
                  <a:pt x="6607926" y="148346"/>
                </a:lnTo>
                <a:lnTo>
                  <a:pt x="6651981" y="123391"/>
                </a:lnTo>
                <a:lnTo>
                  <a:pt x="6696037" y="98518"/>
                </a:lnTo>
                <a:lnTo>
                  <a:pt x="6740092" y="73737"/>
                </a:lnTo>
                <a:lnTo>
                  <a:pt x="6784149" y="49052"/>
                </a:lnTo>
                <a:lnTo>
                  <a:pt x="6828205" y="24470"/>
                </a:lnTo>
                <a:lnTo>
                  <a:pt x="6872262" y="0"/>
                </a:lnTo>
              </a:path>
            </a:pathLst>
          </a:custGeom>
          <a:ln w="76200">
            <a:solidFill>
              <a:srgbClr val="C7DDEE"/>
            </a:solidFill>
          </a:ln>
        </p:spPr>
        <p:txBody>
          <a:bodyPr wrap="square" lIns="0" tIns="0" rIns="0" bIns="0" rtlCol="0"/>
          <a:lstStyle/>
          <a:p>
            <a:endParaRPr/>
          </a:p>
        </p:txBody>
      </p:sp>
      <p:sp>
        <p:nvSpPr>
          <p:cNvPr id="8" name="object 8"/>
          <p:cNvSpPr/>
          <p:nvPr/>
        </p:nvSpPr>
        <p:spPr>
          <a:xfrm>
            <a:off x="2754211" y="3454019"/>
            <a:ext cx="6872605" cy="1904364"/>
          </a:xfrm>
          <a:custGeom>
            <a:avLst/>
            <a:gdLst/>
            <a:ahLst/>
            <a:cxnLst/>
            <a:rect l="l" t="t" r="r" b="b"/>
            <a:pathLst>
              <a:path w="6872605" h="1904364">
                <a:moveTo>
                  <a:pt x="0" y="1904237"/>
                </a:moveTo>
                <a:lnTo>
                  <a:pt x="49797" y="1895084"/>
                </a:lnTo>
                <a:lnTo>
                  <a:pt x="99595" y="1886025"/>
                </a:lnTo>
                <a:lnTo>
                  <a:pt x="149393" y="1877053"/>
                </a:lnTo>
                <a:lnTo>
                  <a:pt x="199191" y="1868161"/>
                </a:lnTo>
                <a:lnTo>
                  <a:pt x="248990" y="1859343"/>
                </a:lnTo>
                <a:lnTo>
                  <a:pt x="298789" y="1850593"/>
                </a:lnTo>
                <a:lnTo>
                  <a:pt x="348588" y="1841904"/>
                </a:lnTo>
                <a:lnTo>
                  <a:pt x="398387" y="1833269"/>
                </a:lnTo>
                <a:lnTo>
                  <a:pt x="448186" y="1824682"/>
                </a:lnTo>
                <a:lnTo>
                  <a:pt x="497985" y="1816136"/>
                </a:lnTo>
                <a:lnTo>
                  <a:pt x="547785" y="1807626"/>
                </a:lnTo>
                <a:lnTo>
                  <a:pt x="597584" y="1799144"/>
                </a:lnTo>
                <a:lnTo>
                  <a:pt x="647384" y="1790683"/>
                </a:lnTo>
                <a:lnTo>
                  <a:pt x="697184" y="1782238"/>
                </a:lnTo>
                <a:lnTo>
                  <a:pt x="746983" y="1773802"/>
                </a:lnTo>
                <a:lnTo>
                  <a:pt x="796783" y="1765368"/>
                </a:lnTo>
                <a:lnTo>
                  <a:pt x="846583" y="1756930"/>
                </a:lnTo>
                <a:lnTo>
                  <a:pt x="896383" y="1748481"/>
                </a:lnTo>
                <a:lnTo>
                  <a:pt x="946183" y="1740015"/>
                </a:lnTo>
                <a:lnTo>
                  <a:pt x="995983" y="1731525"/>
                </a:lnTo>
                <a:lnTo>
                  <a:pt x="1045783" y="1723005"/>
                </a:lnTo>
                <a:lnTo>
                  <a:pt x="1095583" y="1714448"/>
                </a:lnTo>
                <a:lnTo>
                  <a:pt x="1145382" y="1705848"/>
                </a:lnTo>
                <a:lnTo>
                  <a:pt x="1195182" y="1697197"/>
                </a:lnTo>
                <a:lnTo>
                  <a:pt x="1244982" y="1688491"/>
                </a:lnTo>
                <a:lnTo>
                  <a:pt x="1294781" y="1679721"/>
                </a:lnTo>
                <a:lnTo>
                  <a:pt x="1344581" y="1670882"/>
                </a:lnTo>
                <a:lnTo>
                  <a:pt x="1394380" y="1661967"/>
                </a:lnTo>
                <a:lnTo>
                  <a:pt x="1444180" y="1652970"/>
                </a:lnTo>
                <a:lnTo>
                  <a:pt x="1493979" y="1643883"/>
                </a:lnTo>
                <a:lnTo>
                  <a:pt x="1543778" y="1634701"/>
                </a:lnTo>
                <a:lnTo>
                  <a:pt x="1593577" y="1625417"/>
                </a:lnTo>
                <a:lnTo>
                  <a:pt x="1643375" y="1616024"/>
                </a:lnTo>
                <a:lnTo>
                  <a:pt x="1693174" y="1606517"/>
                </a:lnTo>
                <a:lnTo>
                  <a:pt x="1742972" y="1596887"/>
                </a:lnTo>
                <a:lnTo>
                  <a:pt x="1792770" y="1587130"/>
                </a:lnTo>
                <a:lnTo>
                  <a:pt x="1842568" y="1577238"/>
                </a:lnTo>
                <a:lnTo>
                  <a:pt x="1892366" y="1567204"/>
                </a:lnTo>
                <a:lnTo>
                  <a:pt x="1942163" y="1557023"/>
                </a:lnTo>
                <a:lnTo>
                  <a:pt x="1991960" y="1546688"/>
                </a:lnTo>
                <a:lnTo>
                  <a:pt x="2041757" y="1536192"/>
                </a:lnTo>
                <a:lnTo>
                  <a:pt x="2091554" y="1525529"/>
                </a:lnTo>
                <a:lnTo>
                  <a:pt x="2141350" y="1514692"/>
                </a:lnTo>
                <a:lnTo>
                  <a:pt x="2191146" y="1503675"/>
                </a:lnTo>
                <a:lnTo>
                  <a:pt x="2240941" y="1492471"/>
                </a:lnTo>
                <a:lnTo>
                  <a:pt x="2290737" y="1481073"/>
                </a:lnTo>
                <a:lnTo>
                  <a:pt x="2339472" y="1469766"/>
                </a:lnTo>
                <a:lnTo>
                  <a:pt x="2388208" y="1458363"/>
                </a:lnTo>
                <a:lnTo>
                  <a:pt x="2436945" y="1446864"/>
                </a:lnTo>
                <a:lnTo>
                  <a:pt x="2485682" y="1435270"/>
                </a:lnTo>
                <a:lnTo>
                  <a:pt x="2534418" y="1423580"/>
                </a:lnTo>
                <a:lnTo>
                  <a:pt x="2583156" y="1411795"/>
                </a:lnTo>
                <a:lnTo>
                  <a:pt x="2631893" y="1399914"/>
                </a:lnTo>
                <a:lnTo>
                  <a:pt x="2680631" y="1387938"/>
                </a:lnTo>
                <a:lnTo>
                  <a:pt x="2729369" y="1375866"/>
                </a:lnTo>
                <a:lnTo>
                  <a:pt x="2778107" y="1363698"/>
                </a:lnTo>
                <a:lnTo>
                  <a:pt x="2826846" y="1351435"/>
                </a:lnTo>
                <a:lnTo>
                  <a:pt x="2875584" y="1339077"/>
                </a:lnTo>
                <a:lnTo>
                  <a:pt x="2924323" y="1326622"/>
                </a:lnTo>
                <a:lnTo>
                  <a:pt x="2973062" y="1314073"/>
                </a:lnTo>
                <a:lnTo>
                  <a:pt x="3021801" y="1301427"/>
                </a:lnTo>
                <a:lnTo>
                  <a:pt x="3070540" y="1288687"/>
                </a:lnTo>
                <a:lnTo>
                  <a:pt x="3119279" y="1275850"/>
                </a:lnTo>
                <a:lnTo>
                  <a:pt x="3168019" y="1262918"/>
                </a:lnTo>
                <a:lnTo>
                  <a:pt x="3216758" y="1249891"/>
                </a:lnTo>
                <a:lnTo>
                  <a:pt x="3265498" y="1236768"/>
                </a:lnTo>
                <a:lnTo>
                  <a:pt x="3314237" y="1223549"/>
                </a:lnTo>
                <a:lnTo>
                  <a:pt x="3362977" y="1210235"/>
                </a:lnTo>
                <a:lnTo>
                  <a:pt x="3411716" y="1196825"/>
                </a:lnTo>
                <a:lnTo>
                  <a:pt x="3460456" y="1183320"/>
                </a:lnTo>
                <a:lnTo>
                  <a:pt x="3509196" y="1169719"/>
                </a:lnTo>
                <a:lnTo>
                  <a:pt x="3557935" y="1156023"/>
                </a:lnTo>
                <a:lnTo>
                  <a:pt x="3606675" y="1142231"/>
                </a:lnTo>
                <a:lnTo>
                  <a:pt x="3655414" y="1128344"/>
                </a:lnTo>
                <a:lnTo>
                  <a:pt x="3704154" y="1114361"/>
                </a:lnTo>
                <a:lnTo>
                  <a:pt x="3752893" y="1100282"/>
                </a:lnTo>
                <a:lnTo>
                  <a:pt x="3801632" y="1086108"/>
                </a:lnTo>
                <a:lnTo>
                  <a:pt x="3850371" y="1071838"/>
                </a:lnTo>
                <a:lnTo>
                  <a:pt x="3899110" y="1057473"/>
                </a:lnTo>
                <a:lnTo>
                  <a:pt x="3947849" y="1043012"/>
                </a:lnTo>
                <a:lnTo>
                  <a:pt x="3996588" y="1028456"/>
                </a:lnTo>
                <a:lnTo>
                  <a:pt x="4045327" y="1013804"/>
                </a:lnTo>
                <a:lnTo>
                  <a:pt x="4094065" y="999057"/>
                </a:lnTo>
                <a:lnTo>
                  <a:pt x="4142803" y="984214"/>
                </a:lnTo>
                <a:lnTo>
                  <a:pt x="4191541" y="969275"/>
                </a:lnTo>
                <a:lnTo>
                  <a:pt x="4240279" y="954241"/>
                </a:lnTo>
                <a:lnTo>
                  <a:pt x="4289016" y="939112"/>
                </a:lnTo>
                <a:lnTo>
                  <a:pt x="4337754" y="923887"/>
                </a:lnTo>
                <a:lnTo>
                  <a:pt x="4386491" y="908566"/>
                </a:lnTo>
                <a:lnTo>
                  <a:pt x="4435227" y="893150"/>
                </a:lnTo>
                <a:lnTo>
                  <a:pt x="4483964" y="877638"/>
                </a:lnTo>
                <a:lnTo>
                  <a:pt x="4532700" y="862030"/>
                </a:lnTo>
                <a:lnTo>
                  <a:pt x="4581436" y="846327"/>
                </a:lnTo>
                <a:lnTo>
                  <a:pt x="4629164" y="830806"/>
                </a:lnTo>
                <a:lnTo>
                  <a:pt x="4676891" y="815107"/>
                </a:lnTo>
                <a:lnTo>
                  <a:pt x="4724619" y="799236"/>
                </a:lnTo>
                <a:lnTo>
                  <a:pt x="4772346" y="783198"/>
                </a:lnTo>
                <a:lnTo>
                  <a:pt x="4820073" y="767000"/>
                </a:lnTo>
                <a:lnTo>
                  <a:pt x="4867799" y="750647"/>
                </a:lnTo>
                <a:lnTo>
                  <a:pt x="4915526" y="734145"/>
                </a:lnTo>
                <a:lnTo>
                  <a:pt x="4963252" y="717500"/>
                </a:lnTo>
                <a:lnTo>
                  <a:pt x="5010978" y="700716"/>
                </a:lnTo>
                <a:lnTo>
                  <a:pt x="5058703" y="683801"/>
                </a:lnTo>
                <a:lnTo>
                  <a:pt x="5106429" y="666760"/>
                </a:lnTo>
                <a:lnTo>
                  <a:pt x="5154154" y="649599"/>
                </a:lnTo>
                <a:lnTo>
                  <a:pt x="5201879" y="632322"/>
                </a:lnTo>
                <a:lnTo>
                  <a:pt x="5249604" y="614937"/>
                </a:lnTo>
                <a:lnTo>
                  <a:pt x="5297329" y="597449"/>
                </a:lnTo>
                <a:lnTo>
                  <a:pt x="5345054" y="579863"/>
                </a:lnTo>
                <a:lnTo>
                  <a:pt x="5392778" y="562185"/>
                </a:lnTo>
                <a:lnTo>
                  <a:pt x="5440503" y="544421"/>
                </a:lnTo>
                <a:lnTo>
                  <a:pt x="5488227" y="526578"/>
                </a:lnTo>
                <a:lnTo>
                  <a:pt x="5535952" y="508659"/>
                </a:lnTo>
                <a:lnTo>
                  <a:pt x="5583676" y="490672"/>
                </a:lnTo>
                <a:lnTo>
                  <a:pt x="5631400" y="472622"/>
                </a:lnTo>
                <a:lnTo>
                  <a:pt x="5679124" y="454515"/>
                </a:lnTo>
                <a:lnTo>
                  <a:pt x="5726849" y="436356"/>
                </a:lnTo>
                <a:lnTo>
                  <a:pt x="5774573" y="418151"/>
                </a:lnTo>
                <a:lnTo>
                  <a:pt x="5822297" y="399906"/>
                </a:lnTo>
                <a:lnTo>
                  <a:pt x="5870021" y="381627"/>
                </a:lnTo>
                <a:lnTo>
                  <a:pt x="5917746" y="363319"/>
                </a:lnTo>
                <a:lnTo>
                  <a:pt x="5965470" y="344988"/>
                </a:lnTo>
                <a:lnTo>
                  <a:pt x="6013194" y="326641"/>
                </a:lnTo>
                <a:lnTo>
                  <a:pt x="6060919" y="308282"/>
                </a:lnTo>
                <a:lnTo>
                  <a:pt x="6108644" y="289917"/>
                </a:lnTo>
                <a:lnTo>
                  <a:pt x="6156368" y="271552"/>
                </a:lnTo>
                <a:lnTo>
                  <a:pt x="6204093" y="253194"/>
                </a:lnTo>
                <a:lnTo>
                  <a:pt x="6251818" y="234846"/>
                </a:lnTo>
                <a:lnTo>
                  <a:pt x="6299543" y="216517"/>
                </a:lnTo>
                <a:lnTo>
                  <a:pt x="6347268" y="198210"/>
                </a:lnTo>
                <a:lnTo>
                  <a:pt x="6394994" y="179932"/>
                </a:lnTo>
                <a:lnTo>
                  <a:pt x="6442720" y="161689"/>
                </a:lnTo>
                <a:lnTo>
                  <a:pt x="6490446" y="143485"/>
                </a:lnTo>
                <a:lnTo>
                  <a:pt x="6538172" y="125328"/>
                </a:lnTo>
                <a:lnTo>
                  <a:pt x="6585898" y="107223"/>
                </a:lnTo>
                <a:lnTo>
                  <a:pt x="6633625" y="89175"/>
                </a:lnTo>
                <a:lnTo>
                  <a:pt x="6681351" y="71191"/>
                </a:lnTo>
                <a:lnTo>
                  <a:pt x="6729078" y="53275"/>
                </a:lnTo>
                <a:lnTo>
                  <a:pt x="6776806" y="35434"/>
                </a:lnTo>
                <a:lnTo>
                  <a:pt x="6824534" y="17674"/>
                </a:lnTo>
                <a:lnTo>
                  <a:pt x="6872262" y="0"/>
                </a:lnTo>
              </a:path>
            </a:pathLst>
          </a:custGeom>
          <a:ln w="76200">
            <a:solidFill>
              <a:srgbClr val="23589B"/>
            </a:solidFill>
          </a:ln>
        </p:spPr>
        <p:txBody>
          <a:bodyPr wrap="square" lIns="0" tIns="0" rIns="0" bIns="0" rtlCol="0"/>
          <a:lstStyle/>
          <a:p>
            <a:endParaRPr/>
          </a:p>
        </p:txBody>
      </p:sp>
      <p:sp>
        <p:nvSpPr>
          <p:cNvPr id="9" name="object 9"/>
          <p:cNvSpPr txBox="1"/>
          <p:nvPr/>
        </p:nvSpPr>
        <p:spPr>
          <a:xfrm>
            <a:off x="2462089" y="3073285"/>
            <a:ext cx="269304" cy="1610995"/>
          </a:xfrm>
          <a:prstGeom prst="rect">
            <a:avLst/>
          </a:prstGeom>
        </p:spPr>
        <p:txBody>
          <a:bodyPr vert="vert270" wrap="square" lIns="0" tIns="0" rIns="0" bIns="0" rtlCol="0">
            <a:spAutoFit/>
          </a:bodyPr>
          <a:lstStyle/>
          <a:p>
            <a:pPr marL="12700">
              <a:lnSpc>
                <a:spcPts val="2125"/>
              </a:lnSpc>
            </a:pPr>
            <a:r>
              <a:rPr sz="2000" dirty="0">
                <a:latin typeface="Arial"/>
                <a:cs typeface="Arial"/>
              </a:rPr>
              <a:t>Sophistic</a:t>
            </a:r>
            <a:r>
              <a:rPr sz="2000" spc="5" dirty="0">
                <a:latin typeface="Arial"/>
                <a:cs typeface="Arial"/>
              </a:rPr>
              <a:t>a</a:t>
            </a:r>
            <a:r>
              <a:rPr sz="2000" dirty="0">
                <a:latin typeface="Arial"/>
                <a:cs typeface="Arial"/>
              </a:rPr>
              <a:t>tion</a:t>
            </a:r>
            <a:endParaRPr sz="2000">
              <a:latin typeface="Arial"/>
              <a:cs typeface="Arial"/>
            </a:endParaRPr>
          </a:p>
        </p:txBody>
      </p:sp>
      <p:sp>
        <p:nvSpPr>
          <p:cNvPr id="14" name="object 14"/>
          <p:cNvSpPr txBox="1">
            <a:spLocks noGrp="1"/>
          </p:cNvSpPr>
          <p:nvPr>
            <p:ph type="ftr" sz="quarter" idx="5"/>
          </p:nvPr>
        </p:nvSpPr>
        <p:spPr>
          <a:xfrm>
            <a:off x="5562600" y="6346553"/>
            <a:ext cx="4114800" cy="384721"/>
          </a:xfrm>
          <a:prstGeom prst="rect">
            <a:avLst/>
          </a:prstGeom>
        </p:spPr>
        <p:txBody>
          <a:bodyPr vert="horz" wrap="square" lIns="0" tIns="0" rIns="0" bIns="0" rtlCol="0" anchor="ctr">
            <a:spAutoFit/>
          </a:bodyPr>
          <a:lstStyle/>
          <a:p>
            <a:pPr marL="12700">
              <a:lnSpc>
                <a:spcPts val="1520"/>
              </a:lnSpc>
            </a:pPr>
            <a:r>
              <a:rPr spc="-15" dirty="0"/>
              <a:t>UN/CEFACT </a:t>
            </a:r>
            <a:r>
              <a:rPr dirty="0"/>
              <a:t>27th </a:t>
            </a:r>
            <a:r>
              <a:rPr spc="-5" dirty="0"/>
              <a:t>Forum, </a:t>
            </a:r>
            <a:r>
              <a:rPr dirty="0"/>
              <a:t>25-29 April 2016, </a:t>
            </a:r>
            <a:r>
              <a:rPr spc="-5" dirty="0"/>
              <a:t>Geneva,</a:t>
            </a:r>
            <a:r>
              <a:rPr spc="-215" dirty="0"/>
              <a:t> </a:t>
            </a:r>
            <a:r>
              <a:rPr dirty="0"/>
              <a:t>Switzerland</a:t>
            </a:r>
          </a:p>
        </p:txBody>
      </p:sp>
      <p:sp>
        <p:nvSpPr>
          <p:cNvPr id="15" name="object 15"/>
          <p:cNvSpPr txBox="1">
            <a:spLocks noGrp="1"/>
          </p:cNvSpPr>
          <p:nvPr>
            <p:ph type="sldNum" sz="quarter" idx="7"/>
          </p:nvPr>
        </p:nvSpPr>
        <p:spPr>
          <a:xfrm>
            <a:off x="10134600" y="6461968"/>
            <a:ext cx="2743200" cy="153888"/>
          </a:xfrm>
          <a:prstGeom prst="rect">
            <a:avLst/>
          </a:prstGeom>
        </p:spPr>
        <p:txBody>
          <a:bodyPr vert="horz" wrap="square" lIns="0" tIns="0" rIns="0" bIns="0" rtlCol="0" anchor="ctr">
            <a:spAutoFit/>
          </a:bodyPr>
          <a:lstStyle/>
          <a:p>
            <a:pPr marL="102870">
              <a:lnSpc>
                <a:spcPts val="1240"/>
              </a:lnSpc>
            </a:pPr>
            <a:fld id="{81D60167-4931-47E6-BA6A-407CBD079E47}" type="slidenum">
              <a:rPr dirty="0"/>
              <a:pPr marL="102870">
                <a:lnSpc>
                  <a:spcPts val="1240"/>
                </a:lnSpc>
              </a:pPr>
              <a:t>3</a:t>
            </a:fld>
            <a:endParaRPr dirty="0"/>
          </a:p>
        </p:txBody>
      </p:sp>
      <p:sp>
        <p:nvSpPr>
          <p:cNvPr id="10" name="object 10"/>
          <p:cNvSpPr txBox="1"/>
          <p:nvPr/>
        </p:nvSpPr>
        <p:spPr>
          <a:xfrm>
            <a:off x="5900421" y="5650891"/>
            <a:ext cx="582295" cy="315595"/>
          </a:xfrm>
          <a:prstGeom prst="rect">
            <a:avLst/>
          </a:prstGeom>
        </p:spPr>
        <p:txBody>
          <a:bodyPr vert="horz" wrap="square" lIns="0" tIns="0" rIns="0" bIns="0" rtlCol="0">
            <a:spAutoFit/>
          </a:bodyPr>
          <a:lstStyle/>
          <a:p>
            <a:pPr marL="12700"/>
            <a:r>
              <a:rPr sz="2000" spc="-75" dirty="0">
                <a:latin typeface="Arial"/>
                <a:cs typeface="Arial"/>
              </a:rPr>
              <a:t>T</a:t>
            </a:r>
            <a:r>
              <a:rPr sz="2000" dirty="0">
                <a:latin typeface="Arial"/>
                <a:cs typeface="Arial"/>
              </a:rPr>
              <a:t>ime</a:t>
            </a:r>
            <a:endParaRPr sz="2000">
              <a:latin typeface="Arial"/>
              <a:cs typeface="Arial"/>
            </a:endParaRPr>
          </a:p>
        </p:txBody>
      </p:sp>
      <p:sp>
        <p:nvSpPr>
          <p:cNvPr id="11" name="object 11"/>
          <p:cNvSpPr txBox="1"/>
          <p:nvPr/>
        </p:nvSpPr>
        <p:spPr>
          <a:xfrm>
            <a:off x="8460994" y="4055872"/>
            <a:ext cx="972185" cy="307777"/>
          </a:xfrm>
          <a:prstGeom prst="rect">
            <a:avLst/>
          </a:prstGeom>
        </p:spPr>
        <p:txBody>
          <a:bodyPr vert="horz" wrap="square" lIns="0" tIns="0" rIns="0" bIns="0" rtlCol="0">
            <a:spAutoFit/>
          </a:bodyPr>
          <a:lstStyle/>
          <a:p>
            <a:pPr marL="12700"/>
            <a:r>
              <a:rPr sz="2000" spc="-5" dirty="0">
                <a:latin typeface="Calibri"/>
                <a:cs typeface="Calibri"/>
              </a:rPr>
              <a:t>Defenses</a:t>
            </a:r>
            <a:endParaRPr sz="2000">
              <a:latin typeface="Calibri"/>
              <a:cs typeface="Calibri"/>
            </a:endParaRPr>
          </a:p>
        </p:txBody>
      </p:sp>
      <p:sp>
        <p:nvSpPr>
          <p:cNvPr id="12" name="object 12"/>
          <p:cNvSpPr txBox="1"/>
          <p:nvPr/>
        </p:nvSpPr>
        <p:spPr>
          <a:xfrm>
            <a:off x="7237858" y="2610485"/>
            <a:ext cx="1005205" cy="307777"/>
          </a:xfrm>
          <a:prstGeom prst="rect">
            <a:avLst/>
          </a:prstGeom>
        </p:spPr>
        <p:txBody>
          <a:bodyPr vert="horz" wrap="square" lIns="0" tIns="0" rIns="0" bIns="0" rtlCol="0">
            <a:spAutoFit/>
          </a:bodyPr>
          <a:lstStyle/>
          <a:p>
            <a:pPr marL="12700"/>
            <a:r>
              <a:rPr sz="2000" dirty="0">
                <a:latin typeface="Calibri"/>
                <a:cs typeface="Calibri"/>
              </a:rPr>
              <a:t>Atta</a:t>
            </a:r>
            <a:r>
              <a:rPr sz="2000" spc="5" dirty="0">
                <a:latin typeface="Calibri"/>
                <a:cs typeface="Calibri"/>
              </a:rPr>
              <a:t>c</a:t>
            </a:r>
            <a:r>
              <a:rPr sz="2000" dirty="0">
                <a:latin typeface="Calibri"/>
                <a:cs typeface="Calibri"/>
              </a:rPr>
              <a:t>kers</a:t>
            </a:r>
            <a:endParaRPr sz="2000">
              <a:latin typeface="Calibri"/>
              <a:cs typeface="Calibri"/>
            </a:endParaRPr>
          </a:p>
        </p:txBody>
      </p:sp>
      <p:sp>
        <p:nvSpPr>
          <p:cNvPr id="13" name="object 13"/>
          <p:cNvSpPr txBox="1"/>
          <p:nvPr/>
        </p:nvSpPr>
        <p:spPr>
          <a:xfrm>
            <a:off x="8776208" y="6056680"/>
            <a:ext cx="1439545" cy="184666"/>
          </a:xfrm>
          <a:prstGeom prst="rect">
            <a:avLst/>
          </a:prstGeom>
        </p:spPr>
        <p:txBody>
          <a:bodyPr vert="horz" wrap="square" lIns="0" tIns="0" rIns="0" bIns="0" rtlCol="0">
            <a:spAutoFit/>
          </a:bodyPr>
          <a:lstStyle/>
          <a:p>
            <a:pPr marL="12700"/>
            <a:r>
              <a:rPr sz="1200" i="1" dirty="0">
                <a:latin typeface="Arial"/>
                <a:cs typeface="Arial"/>
              </a:rPr>
              <a:t>Source: </a:t>
            </a:r>
            <a:r>
              <a:rPr sz="1200" i="1" spc="-5" dirty="0">
                <a:latin typeface="Arial"/>
                <a:cs typeface="Arial"/>
              </a:rPr>
              <a:t>Nisos</a:t>
            </a:r>
            <a:r>
              <a:rPr sz="1200" i="1" spc="-100" dirty="0">
                <a:latin typeface="Arial"/>
                <a:cs typeface="Arial"/>
              </a:rPr>
              <a:t> </a:t>
            </a:r>
            <a:r>
              <a:rPr sz="1200" i="1" dirty="0">
                <a:latin typeface="Arial"/>
                <a:cs typeface="Arial"/>
              </a:rPr>
              <a:t>Group</a:t>
            </a:r>
            <a:endParaRPr sz="1200">
              <a:latin typeface="Arial"/>
              <a:cs typeface="Arial"/>
            </a:endParaRPr>
          </a:p>
        </p:txBody>
      </p:sp>
    </p:spTree>
    <p:extLst>
      <p:ext uri="{BB962C8B-B14F-4D97-AF65-F5344CB8AC3E}">
        <p14:creationId xmlns:p14="http://schemas.microsoft.com/office/powerpoint/2010/main" val="2345533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524000" y="1"/>
            <a:ext cx="9144000" cy="2290445"/>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640485" y="294995"/>
            <a:ext cx="1286129" cy="110556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3675889" y="1563624"/>
            <a:ext cx="6751319" cy="2191512"/>
          </a:xfrm>
          <a:prstGeom prst="rect">
            <a:avLst/>
          </a:prstGeom>
          <a:blipFill>
            <a:blip r:embed="rId4" cstate="print"/>
            <a:stretch>
              <a:fillRect/>
            </a:stretch>
          </a:blipFill>
        </p:spPr>
        <p:txBody>
          <a:bodyPr wrap="square" lIns="0" tIns="0" rIns="0" bIns="0" rtlCol="0"/>
          <a:lstStyle/>
          <a:p>
            <a:endParaRPr/>
          </a:p>
        </p:txBody>
      </p:sp>
      <p:sp>
        <p:nvSpPr>
          <p:cNvPr id="5" name="object 5"/>
          <p:cNvSpPr txBox="1"/>
          <p:nvPr/>
        </p:nvSpPr>
        <p:spPr>
          <a:xfrm>
            <a:off x="3122167" y="139701"/>
            <a:ext cx="6355080" cy="2179955"/>
          </a:xfrm>
          <a:prstGeom prst="rect">
            <a:avLst/>
          </a:prstGeom>
        </p:spPr>
        <p:txBody>
          <a:bodyPr vert="horz" wrap="square" lIns="0" tIns="0" rIns="0" bIns="0" rtlCol="0">
            <a:spAutoFit/>
          </a:bodyPr>
          <a:lstStyle/>
          <a:p>
            <a:pPr marL="12700"/>
            <a:r>
              <a:rPr sz="1600" spc="-10" dirty="0">
                <a:solidFill>
                  <a:srgbClr val="FFFFFF"/>
                </a:solidFill>
                <a:latin typeface="Calibri"/>
                <a:cs typeface="Calibri"/>
              </a:rPr>
              <a:t>UNECE </a:t>
            </a:r>
            <a:r>
              <a:rPr sz="1600" spc="-5" dirty="0">
                <a:solidFill>
                  <a:srgbClr val="FFFFFF"/>
                </a:solidFill>
                <a:latin typeface="Calibri"/>
                <a:cs typeface="Calibri"/>
              </a:rPr>
              <a:t>– United Nations </a:t>
            </a:r>
            <a:r>
              <a:rPr sz="1600" spc="-10" dirty="0">
                <a:solidFill>
                  <a:srgbClr val="FFFFFF"/>
                </a:solidFill>
                <a:latin typeface="Calibri"/>
                <a:cs typeface="Calibri"/>
              </a:rPr>
              <a:t>Economic Commission </a:t>
            </a:r>
            <a:r>
              <a:rPr sz="1600" spc="-15" dirty="0">
                <a:solidFill>
                  <a:srgbClr val="FFFFFF"/>
                </a:solidFill>
                <a:latin typeface="Calibri"/>
                <a:cs typeface="Calibri"/>
              </a:rPr>
              <a:t>for</a:t>
            </a:r>
            <a:r>
              <a:rPr sz="1600" spc="75" dirty="0">
                <a:solidFill>
                  <a:srgbClr val="FFFFFF"/>
                </a:solidFill>
                <a:latin typeface="Calibri"/>
                <a:cs typeface="Calibri"/>
              </a:rPr>
              <a:t> </a:t>
            </a:r>
            <a:r>
              <a:rPr sz="1600" spc="-15" dirty="0">
                <a:solidFill>
                  <a:srgbClr val="FFFFFF"/>
                </a:solidFill>
                <a:latin typeface="Calibri"/>
                <a:cs typeface="Calibri"/>
              </a:rPr>
              <a:t>Europe</a:t>
            </a:r>
            <a:endParaRPr sz="1600">
              <a:latin typeface="Calibri"/>
              <a:cs typeface="Calibri"/>
            </a:endParaRPr>
          </a:p>
          <a:p>
            <a:pPr marL="12700">
              <a:lnSpc>
                <a:spcPts val="1520"/>
              </a:lnSpc>
              <a:spcBef>
                <a:spcPts val="5"/>
              </a:spcBef>
            </a:pPr>
            <a:r>
              <a:rPr sz="1400" spc="-10" dirty="0">
                <a:solidFill>
                  <a:srgbClr val="FFFFFF"/>
                </a:solidFill>
                <a:latin typeface="Calibri"/>
                <a:cs typeface="Calibri"/>
              </a:rPr>
              <a:t>UN/CEFACT </a:t>
            </a:r>
            <a:r>
              <a:rPr sz="1400" dirty="0">
                <a:solidFill>
                  <a:srgbClr val="FFFFFF"/>
                </a:solidFill>
                <a:latin typeface="Calibri"/>
                <a:cs typeface="Calibri"/>
              </a:rPr>
              <a:t>– UN </a:t>
            </a:r>
            <a:r>
              <a:rPr sz="1400" spc="-10" dirty="0">
                <a:solidFill>
                  <a:srgbClr val="FFFFFF"/>
                </a:solidFill>
                <a:latin typeface="Calibri"/>
                <a:cs typeface="Calibri"/>
              </a:rPr>
              <a:t>Centre for </a:t>
            </a:r>
            <a:r>
              <a:rPr sz="1400" spc="-25" dirty="0">
                <a:solidFill>
                  <a:srgbClr val="FFFFFF"/>
                </a:solidFill>
                <a:latin typeface="Calibri"/>
                <a:cs typeface="Calibri"/>
              </a:rPr>
              <a:t>Trade </a:t>
            </a:r>
            <a:r>
              <a:rPr sz="1400" spc="-5" dirty="0">
                <a:solidFill>
                  <a:srgbClr val="FFFFFF"/>
                </a:solidFill>
                <a:latin typeface="Calibri"/>
                <a:cs typeface="Calibri"/>
              </a:rPr>
              <a:t>Facilitation and</a:t>
            </a:r>
            <a:r>
              <a:rPr sz="1400" spc="15" dirty="0">
                <a:solidFill>
                  <a:srgbClr val="FFFFFF"/>
                </a:solidFill>
                <a:latin typeface="Calibri"/>
                <a:cs typeface="Calibri"/>
              </a:rPr>
              <a:t> </a:t>
            </a:r>
            <a:r>
              <a:rPr sz="1400" spc="-5" dirty="0">
                <a:solidFill>
                  <a:srgbClr val="FFFFFF"/>
                </a:solidFill>
                <a:latin typeface="Calibri"/>
                <a:cs typeface="Calibri"/>
              </a:rPr>
              <a:t>e-Business</a:t>
            </a:r>
            <a:endParaRPr sz="1400">
              <a:latin typeface="Calibri"/>
              <a:cs typeface="Calibri"/>
            </a:endParaRPr>
          </a:p>
          <a:p>
            <a:pPr marL="12700">
              <a:lnSpc>
                <a:spcPts val="5120"/>
              </a:lnSpc>
            </a:pPr>
            <a:r>
              <a:rPr sz="4400" dirty="0">
                <a:latin typeface="Arial"/>
                <a:cs typeface="Arial"/>
              </a:rPr>
              <a:t>Cyber</a:t>
            </a:r>
            <a:r>
              <a:rPr sz="4400" spc="-165" dirty="0">
                <a:latin typeface="Arial"/>
                <a:cs typeface="Arial"/>
              </a:rPr>
              <a:t> </a:t>
            </a:r>
            <a:r>
              <a:rPr sz="4400" spc="-30" dirty="0">
                <a:latin typeface="Arial"/>
                <a:cs typeface="Arial"/>
              </a:rPr>
              <a:t>Trends</a:t>
            </a:r>
            <a:endParaRPr sz="4400">
              <a:latin typeface="Arial"/>
              <a:cs typeface="Arial"/>
            </a:endParaRPr>
          </a:p>
          <a:p>
            <a:pPr marL="868044" indent="-228600">
              <a:lnSpc>
                <a:spcPts val="2305"/>
              </a:lnSpc>
              <a:spcBef>
                <a:spcPts val="3790"/>
              </a:spcBef>
              <a:buChar char="•"/>
              <a:tabLst>
                <a:tab pos="868680" algn="l"/>
              </a:tabLst>
            </a:pPr>
            <a:r>
              <a:rPr sz="2000" spc="-15" dirty="0">
                <a:latin typeface="Calibri"/>
                <a:cs typeface="Calibri"/>
              </a:rPr>
              <a:t>Websites </a:t>
            </a:r>
            <a:r>
              <a:rPr sz="2000" spc="-5" dirty="0">
                <a:latin typeface="Calibri"/>
                <a:cs typeface="Calibri"/>
              </a:rPr>
              <a:t>that use anonymity </a:t>
            </a:r>
            <a:r>
              <a:rPr sz="2000" spc="-10" dirty="0">
                <a:latin typeface="Calibri"/>
                <a:cs typeface="Calibri"/>
              </a:rPr>
              <a:t>tools </a:t>
            </a:r>
            <a:r>
              <a:rPr sz="2000" spc="-20" dirty="0">
                <a:latin typeface="Calibri"/>
                <a:cs typeface="Calibri"/>
              </a:rPr>
              <a:t>like </a:t>
            </a:r>
            <a:r>
              <a:rPr sz="2000" spc="-65" dirty="0">
                <a:latin typeface="Calibri"/>
                <a:cs typeface="Calibri"/>
              </a:rPr>
              <a:t>Tor </a:t>
            </a:r>
            <a:r>
              <a:rPr sz="2000" spc="-5" dirty="0">
                <a:latin typeface="Calibri"/>
                <a:cs typeface="Calibri"/>
              </a:rPr>
              <a:t>(the</a:t>
            </a:r>
            <a:r>
              <a:rPr sz="2000" spc="70" dirty="0">
                <a:latin typeface="Calibri"/>
                <a:cs typeface="Calibri"/>
              </a:rPr>
              <a:t> </a:t>
            </a:r>
            <a:r>
              <a:rPr sz="2000" spc="-5" dirty="0">
                <a:latin typeface="Calibri"/>
                <a:cs typeface="Calibri"/>
              </a:rPr>
              <a:t>onion</a:t>
            </a:r>
            <a:endParaRPr sz="2000">
              <a:latin typeface="Calibri"/>
              <a:cs typeface="Calibri"/>
            </a:endParaRPr>
          </a:p>
          <a:p>
            <a:pPr marL="868044">
              <a:lnSpc>
                <a:spcPts val="2305"/>
              </a:lnSpc>
            </a:pPr>
            <a:r>
              <a:rPr sz="2000" spc="-10" dirty="0">
                <a:latin typeface="Calibri"/>
                <a:cs typeface="Calibri"/>
              </a:rPr>
              <a:t>router)  to </a:t>
            </a:r>
            <a:r>
              <a:rPr sz="2000" dirty="0">
                <a:latin typeface="Calibri"/>
                <a:cs typeface="Calibri"/>
              </a:rPr>
              <a:t>hide their IP</a:t>
            </a:r>
            <a:r>
              <a:rPr sz="2000" spc="-60" dirty="0">
                <a:latin typeface="Calibri"/>
                <a:cs typeface="Calibri"/>
              </a:rPr>
              <a:t> </a:t>
            </a:r>
            <a:r>
              <a:rPr sz="2000" spc="-5" dirty="0">
                <a:latin typeface="Calibri"/>
                <a:cs typeface="Calibri"/>
              </a:rPr>
              <a:t>address</a:t>
            </a:r>
            <a:endParaRPr sz="2000">
              <a:latin typeface="Calibri"/>
              <a:cs typeface="Calibri"/>
            </a:endParaRPr>
          </a:p>
        </p:txBody>
      </p:sp>
      <p:sp>
        <p:nvSpPr>
          <p:cNvPr id="6" name="object 6"/>
          <p:cNvSpPr txBox="1"/>
          <p:nvPr/>
        </p:nvSpPr>
        <p:spPr>
          <a:xfrm>
            <a:off x="3749421" y="2313941"/>
            <a:ext cx="6222365" cy="1261745"/>
          </a:xfrm>
          <a:prstGeom prst="rect">
            <a:avLst/>
          </a:prstGeom>
        </p:spPr>
        <p:txBody>
          <a:bodyPr vert="horz" wrap="square" lIns="0" tIns="0" rIns="0" bIns="0" rtlCol="0">
            <a:spAutoFit/>
          </a:bodyPr>
          <a:lstStyle/>
          <a:p>
            <a:pPr marL="241300" indent="-228600">
              <a:buChar char="•"/>
              <a:tabLst>
                <a:tab pos="241300" algn="l"/>
              </a:tabLst>
            </a:pPr>
            <a:r>
              <a:rPr sz="2000" spc="-10" dirty="0">
                <a:latin typeface="Calibri"/>
                <a:cs typeface="Calibri"/>
              </a:rPr>
              <a:t>Famous </a:t>
            </a:r>
            <a:r>
              <a:rPr sz="2000" spc="-15" dirty="0">
                <a:latin typeface="Calibri"/>
                <a:cs typeface="Calibri"/>
              </a:rPr>
              <a:t>for </a:t>
            </a:r>
            <a:r>
              <a:rPr sz="2000" spc="-5" dirty="0">
                <a:latin typeface="Calibri"/>
                <a:cs typeface="Calibri"/>
              </a:rPr>
              <a:t>black </a:t>
            </a:r>
            <a:r>
              <a:rPr sz="2000" spc="-15" dirty="0">
                <a:latin typeface="Calibri"/>
                <a:cs typeface="Calibri"/>
              </a:rPr>
              <a:t>market </a:t>
            </a:r>
            <a:r>
              <a:rPr sz="2000" spc="-10" dirty="0">
                <a:latin typeface="Calibri"/>
                <a:cs typeface="Calibri"/>
              </a:rPr>
              <a:t>commerce </a:t>
            </a:r>
            <a:r>
              <a:rPr sz="2000" spc="-5" dirty="0">
                <a:latin typeface="Calibri"/>
                <a:cs typeface="Calibri"/>
              </a:rPr>
              <a:t>(silk</a:t>
            </a:r>
            <a:r>
              <a:rPr sz="2000" spc="5" dirty="0">
                <a:latin typeface="Calibri"/>
                <a:cs typeface="Calibri"/>
              </a:rPr>
              <a:t> </a:t>
            </a:r>
            <a:r>
              <a:rPr sz="2000" spc="-15" dirty="0">
                <a:latin typeface="Calibri"/>
                <a:cs typeface="Calibri"/>
              </a:rPr>
              <a:t>road)</a:t>
            </a:r>
            <a:endParaRPr sz="2000">
              <a:latin typeface="Calibri"/>
              <a:cs typeface="Calibri"/>
            </a:endParaRPr>
          </a:p>
          <a:p>
            <a:pPr marL="241300" indent="-228600">
              <a:lnSpc>
                <a:spcPts val="2300"/>
              </a:lnSpc>
              <a:spcBef>
                <a:spcPts val="165"/>
              </a:spcBef>
              <a:buChar char="•"/>
              <a:tabLst>
                <a:tab pos="241300" algn="l"/>
              </a:tabLst>
            </a:pPr>
            <a:r>
              <a:rPr sz="2000" dirty="0">
                <a:latin typeface="Calibri"/>
                <a:cs typeface="Calibri"/>
              </a:rPr>
              <a:t>Insider </a:t>
            </a:r>
            <a:r>
              <a:rPr sz="2000" spc="-10" dirty="0">
                <a:latin typeface="Calibri"/>
                <a:cs typeface="Calibri"/>
              </a:rPr>
              <a:t>threat </a:t>
            </a:r>
            <a:r>
              <a:rPr sz="2000" spc="-15" dirty="0">
                <a:latin typeface="Calibri"/>
                <a:cs typeface="Calibri"/>
              </a:rPr>
              <a:t>data </a:t>
            </a:r>
            <a:r>
              <a:rPr sz="2000" spc="-10" dirty="0">
                <a:latin typeface="Calibri"/>
                <a:cs typeface="Calibri"/>
              </a:rPr>
              <a:t>(sysadmin </a:t>
            </a:r>
            <a:r>
              <a:rPr sz="2000" spc="-5" dirty="0">
                <a:latin typeface="Calibri"/>
                <a:cs typeface="Calibri"/>
              </a:rPr>
              <a:t>username </a:t>
            </a:r>
            <a:r>
              <a:rPr sz="2000" dirty="0">
                <a:latin typeface="Calibri"/>
                <a:cs typeface="Calibri"/>
              </a:rPr>
              <a:t>and </a:t>
            </a:r>
            <a:r>
              <a:rPr sz="2000" spc="-10" dirty="0">
                <a:latin typeface="Calibri"/>
                <a:cs typeface="Calibri"/>
              </a:rPr>
              <a:t>passwords)</a:t>
            </a:r>
            <a:r>
              <a:rPr sz="2000" spc="-20" dirty="0">
                <a:latin typeface="Calibri"/>
                <a:cs typeface="Calibri"/>
              </a:rPr>
              <a:t> </a:t>
            </a:r>
            <a:r>
              <a:rPr sz="2000" spc="-5" dirty="0">
                <a:latin typeface="Calibri"/>
                <a:cs typeface="Calibri"/>
              </a:rPr>
              <a:t>is</a:t>
            </a:r>
            <a:endParaRPr sz="2000">
              <a:latin typeface="Calibri"/>
              <a:cs typeface="Calibri"/>
            </a:endParaRPr>
          </a:p>
          <a:p>
            <a:pPr marL="241300">
              <a:lnSpc>
                <a:spcPts val="2300"/>
              </a:lnSpc>
            </a:pPr>
            <a:r>
              <a:rPr sz="2000" spc="-5" dirty="0">
                <a:latin typeface="Calibri"/>
                <a:cs typeface="Calibri"/>
              </a:rPr>
              <a:t>bought </a:t>
            </a:r>
            <a:r>
              <a:rPr sz="2000" dirty="0">
                <a:latin typeface="Calibri"/>
                <a:cs typeface="Calibri"/>
              </a:rPr>
              <a:t>and </a:t>
            </a:r>
            <a:r>
              <a:rPr sz="2000" spc="-5" dirty="0">
                <a:latin typeface="Calibri"/>
                <a:cs typeface="Calibri"/>
              </a:rPr>
              <a:t>sold </a:t>
            </a:r>
            <a:r>
              <a:rPr sz="2000" dirty="0">
                <a:latin typeface="Calibri"/>
                <a:cs typeface="Calibri"/>
              </a:rPr>
              <a:t>on the </a:t>
            </a:r>
            <a:r>
              <a:rPr sz="2000" spc="-5" dirty="0">
                <a:latin typeface="Calibri"/>
                <a:cs typeface="Calibri"/>
              </a:rPr>
              <a:t>dark</a:t>
            </a:r>
            <a:r>
              <a:rPr sz="2000" spc="-105" dirty="0">
                <a:latin typeface="Calibri"/>
                <a:cs typeface="Calibri"/>
              </a:rPr>
              <a:t> </a:t>
            </a:r>
            <a:r>
              <a:rPr sz="2000" spc="-5" dirty="0">
                <a:latin typeface="Calibri"/>
                <a:cs typeface="Calibri"/>
              </a:rPr>
              <a:t>web</a:t>
            </a:r>
            <a:endParaRPr sz="2000">
              <a:latin typeface="Calibri"/>
              <a:cs typeface="Calibri"/>
            </a:endParaRPr>
          </a:p>
          <a:p>
            <a:pPr marL="241300" indent="-228600">
              <a:spcBef>
                <a:spcPts val="165"/>
              </a:spcBef>
              <a:buChar char="•"/>
              <a:tabLst>
                <a:tab pos="241300" algn="l"/>
              </a:tabLst>
            </a:pPr>
            <a:r>
              <a:rPr sz="2000" spc="-5" dirty="0">
                <a:latin typeface="Calibri"/>
                <a:cs typeface="Calibri"/>
              </a:rPr>
              <a:t>Knowledge Management </a:t>
            </a:r>
            <a:r>
              <a:rPr sz="2000" spc="-20" dirty="0">
                <a:latin typeface="Calibri"/>
                <a:cs typeface="Calibri"/>
              </a:rPr>
              <a:t>system </a:t>
            </a:r>
            <a:r>
              <a:rPr sz="2000" spc="-15" dirty="0">
                <a:latin typeface="Calibri"/>
                <a:cs typeface="Calibri"/>
              </a:rPr>
              <a:t>for </a:t>
            </a:r>
            <a:r>
              <a:rPr sz="2000" spc="-5" dirty="0">
                <a:latin typeface="Calibri"/>
                <a:cs typeface="Calibri"/>
              </a:rPr>
              <a:t>bad </a:t>
            </a:r>
            <a:r>
              <a:rPr sz="2000" dirty="0">
                <a:latin typeface="Calibri"/>
                <a:cs typeface="Calibri"/>
              </a:rPr>
              <a:t>cyber</a:t>
            </a:r>
            <a:r>
              <a:rPr sz="2000" spc="-75" dirty="0">
                <a:latin typeface="Calibri"/>
                <a:cs typeface="Calibri"/>
              </a:rPr>
              <a:t> </a:t>
            </a:r>
            <a:r>
              <a:rPr sz="2000" spc="-10" dirty="0">
                <a:latin typeface="Calibri"/>
                <a:cs typeface="Calibri"/>
              </a:rPr>
              <a:t>actors</a:t>
            </a:r>
            <a:endParaRPr sz="2000">
              <a:latin typeface="Calibri"/>
              <a:cs typeface="Calibri"/>
            </a:endParaRPr>
          </a:p>
        </p:txBody>
      </p:sp>
      <p:sp>
        <p:nvSpPr>
          <p:cNvPr id="7" name="object 7"/>
          <p:cNvSpPr/>
          <p:nvPr/>
        </p:nvSpPr>
        <p:spPr>
          <a:xfrm>
            <a:off x="1981200" y="1623061"/>
            <a:ext cx="1708404" cy="2072639"/>
          </a:xfrm>
          <a:prstGeom prst="rect">
            <a:avLst/>
          </a:prstGeom>
          <a:blipFill>
            <a:blip r:embed="rId5" cstate="print"/>
            <a:stretch>
              <a:fillRect/>
            </a:stretch>
          </a:blipFill>
        </p:spPr>
        <p:txBody>
          <a:bodyPr wrap="square" lIns="0" tIns="0" rIns="0" bIns="0" rtlCol="0"/>
          <a:lstStyle/>
          <a:p>
            <a:endParaRPr/>
          </a:p>
        </p:txBody>
      </p:sp>
      <p:sp>
        <p:nvSpPr>
          <p:cNvPr id="8" name="object 8"/>
          <p:cNvSpPr txBox="1"/>
          <p:nvPr/>
        </p:nvSpPr>
        <p:spPr>
          <a:xfrm>
            <a:off x="2399488" y="2095373"/>
            <a:ext cx="869315" cy="538609"/>
          </a:xfrm>
          <a:prstGeom prst="rect">
            <a:avLst/>
          </a:prstGeom>
        </p:spPr>
        <p:txBody>
          <a:bodyPr vert="horz" wrap="square" lIns="0" tIns="0" rIns="0" bIns="0" rtlCol="0">
            <a:spAutoFit/>
          </a:bodyPr>
          <a:lstStyle/>
          <a:p>
            <a:pPr marL="12700"/>
            <a:r>
              <a:rPr sz="3500" spc="-5" dirty="0">
                <a:solidFill>
                  <a:srgbClr val="FFFFFF"/>
                </a:solidFill>
                <a:latin typeface="Calibri"/>
                <a:cs typeface="Calibri"/>
              </a:rPr>
              <a:t>Dark</a:t>
            </a:r>
            <a:endParaRPr sz="3500">
              <a:latin typeface="Calibri"/>
              <a:cs typeface="Calibri"/>
            </a:endParaRPr>
          </a:p>
        </p:txBody>
      </p:sp>
      <p:sp>
        <p:nvSpPr>
          <p:cNvPr id="9" name="object 9"/>
          <p:cNvSpPr txBox="1"/>
          <p:nvPr/>
        </p:nvSpPr>
        <p:spPr>
          <a:xfrm>
            <a:off x="2405583" y="2584959"/>
            <a:ext cx="861060" cy="538609"/>
          </a:xfrm>
          <a:prstGeom prst="rect">
            <a:avLst/>
          </a:prstGeom>
        </p:spPr>
        <p:txBody>
          <a:bodyPr vert="horz" wrap="square" lIns="0" tIns="0" rIns="0" bIns="0" rtlCol="0">
            <a:spAutoFit/>
          </a:bodyPr>
          <a:lstStyle/>
          <a:p>
            <a:pPr marL="12700"/>
            <a:r>
              <a:rPr sz="3500" spc="-130" dirty="0">
                <a:solidFill>
                  <a:srgbClr val="FFFFFF"/>
                </a:solidFill>
                <a:latin typeface="Calibri"/>
                <a:cs typeface="Calibri"/>
              </a:rPr>
              <a:t>W</a:t>
            </a:r>
            <a:r>
              <a:rPr sz="3500" dirty="0">
                <a:solidFill>
                  <a:srgbClr val="FFFFFF"/>
                </a:solidFill>
                <a:latin typeface="Calibri"/>
                <a:cs typeface="Calibri"/>
              </a:rPr>
              <a:t>eb</a:t>
            </a:r>
            <a:endParaRPr sz="3500">
              <a:latin typeface="Calibri"/>
              <a:cs typeface="Calibri"/>
            </a:endParaRPr>
          </a:p>
        </p:txBody>
      </p:sp>
      <p:sp>
        <p:nvSpPr>
          <p:cNvPr id="10" name="object 10"/>
          <p:cNvSpPr/>
          <p:nvPr/>
        </p:nvSpPr>
        <p:spPr>
          <a:xfrm>
            <a:off x="3675889" y="3869435"/>
            <a:ext cx="6751319" cy="2191512"/>
          </a:xfrm>
          <a:prstGeom prst="rect">
            <a:avLst/>
          </a:prstGeom>
          <a:blipFill>
            <a:blip r:embed="rId4" cstate="print"/>
            <a:stretch>
              <a:fillRect/>
            </a:stretch>
          </a:blipFill>
        </p:spPr>
        <p:txBody>
          <a:bodyPr wrap="square" lIns="0" tIns="0" rIns="0" bIns="0" rtlCol="0"/>
          <a:lstStyle/>
          <a:p>
            <a:endParaRPr/>
          </a:p>
        </p:txBody>
      </p:sp>
      <p:sp>
        <p:nvSpPr>
          <p:cNvPr id="11" name="object 11"/>
          <p:cNvSpPr txBox="1"/>
          <p:nvPr/>
        </p:nvSpPr>
        <p:spPr>
          <a:xfrm>
            <a:off x="3749421" y="4457572"/>
            <a:ext cx="5461635" cy="982980"/>
          </a:xfrm>
          <a:prstGeom prst="rect">
            <a:avLst/>
          </a:prstGeom>
        </p:spPr>
        <p:txBody>
          <a:bodyPr vert="horz" wrap="square" lIns="0" tIns="0" rIns="0" bIns="0" rtlCol="0">
            <a:spAutoFit/>
          </a:bodyPr>
          <a:lstStyle/>
          <a:p>
            <a:pPr marL="241300" indent="-228600">
              <a:buChar char="•"/>
              <a:tabLst>
                <a:tab pos="241300" algn="l"/>
              </a:tabLst>
            </a:pPr>
            <a:r>
              <a:rPr sz="2000" spc="-5" dirty="0">
                <a:latin typeface="Calibri"/>
                <a:cs typeface="Calibri"/>
              </a:rPr>
              <a:t>Digital currency that </a:t>
            </a:r>
            <a:r>
              <a:rPr sz="2000" spc="-10" dirty="0">
                <a:latin typeface="Calibri"/>
                <a:cs typeface="Calibri"/>
              </a:rPr>
              <a:t>relies </a:t>
            </a:r>
            <a:r>
              <a:rPr sz="2000" spc="-5" dirty="0">
                <a:latin typeface="Calibri"/>
                <a:cs typeface="Calibri"/>
              </a:rPr>
              <a:t>on</a:t>
            </a:r>
            <a:r>
              <a:rPr sz="2000" spc="-50" dirty="0">
                <a:latin typeface="Calibri"/>
                <a:cs typeface="Calibri"/>
              </a:rPr>
              <a:t> </a:t>
            </a:r>
            <a:r>
              <a:rPr sz="2000" spc="-5" dirty="0">
                <a:latin typeface="Calibri"/>
                <a:cs typeface="Calibri"/>
              </a:rPr>
              <a:t>blockchain</a:t>
            </a:r>
            <a:endParaRPr sz="2000">
              <a:latin typeface="Calibri"/>
              <a:cs typeface="Calibri"/>
            </a:endParaRPr>
          </a:p>
          <a:p>
            <a:pPr marL="241300" indent="-228600">
              <a:spcBef>
                <a:spcPts val="165"/>
              </a:spcBef>
              <a:buChar char="•"/>
              <a:tabLst>
                <a:tab pos="241300" algn="l"/>
              </a:tabLst>
            </a:pPr>
            <a:r>
              <a:rPr sz="2000" spc="-5" dirty="0">
                <a:latin typeface="Calibri"/>
                <a:cs typeface="Calibri"/>
              </a:rPr>
              <a:t>Used </a:t>
            </a:r>
            <a:r>
              <a:rPr sz="2000" spc="-10" dirty="0">
                <a:latin typeface="Calibri"/>
                <a:cs typeface="Calibri"/>
              </a:rPr>
              <a:t>extensively </a:t>
            </a:r>
            <a:r>
              <a:rPr sz="2000" dirty="0">
                <a:latin typeface="Calibri"/>
                <a:cs typeface="Calibri"/>
              </a:rPr>
              <a:t>in the </a:t>
            </a:r>
            <a:r>
              <a:rPr sz="2000" spc="-5" dirty="0">
                <a:latin typeface="Calibri"/>
                <a:cs typeface="Calibri"/>
              </a:rPr>
              <a:t>dark</a:t>
            </a:r>
            <a:r>
              <a:rPr sz="2000" spc="-55" dirty="0">
                <a:latin typeface="Calibri"/>
                <a:cs typeface="Calibri"/>
              </a:rPr>
              <a:t> </a:t>
            </a:r>
            <a:r>
              <a:rPr sz="2000" spc="-5" dirty="0">
                <a:latin typeface="Calibri"/>
                <a:cs typeface="Calibri"/>
              </a:rPr>
              <a:t>web</a:t>
            </a:r>
            <a:endParaRPr sz="2000">
              <a:latin typeface="Calibri"/>
              <a:cs typeface="Calibri"/>
            </a:endParaRPr>
          </a:p>
          <a:p>
            <a:pPr marL="241300" indent="-228600">
              <a:spcBef>
                <a:spcPts val="170"/>
              </a:spcBef>
              <a:buChar char="•"/>
              <a:tabLst>
                <a:tab pos="241300" algn="l"/>
              </a:tabLst>
            </a:pPr>
            <a:r>
              <a:rPr sz="2000" dirty="0">
                <a:latin typeface="Calibri"/>
                <a:cs typeface="Calibri"/>
              </a:rPr>
              <a:t>Mining </a:t>
            </a:r>
            <a:r>
              <a:rPr sz="2000" spc="-15" dirty="0">
                <a:latin typeface="Calibri"/>
                <a:cs typeface="Calibri"/>
              </a:rPr>
              <a:t>for </a:t>
            </a:r>
            <a:r>
              <a:rPr sz="2000" spc="-5" dirty="0">
                <a:latin typeface="Calibri"/>
                <a:cs typeface="Calibri"/>
              </a:rPr>
              <a:t>Bitcoins has become </a:t>
            </a:r>
            <a:r>
              <a:rPr sz="2000" dirty="0">
                <a:latin typeface="Calibri"/>
                <a:cs typeface="Calibri"/>
              </a:rPr>
              <a:t>a </a:t>
            </a:r>
            <a:r>
              <a:rPr sz="2000" spc="-5" dirty="0">
                <a:latin typeface="Calibri"/>
                <a:cs typeface="Calibri"/>
              </a:rPr>
              <a:t>driver of</a:t>
            </a:r>
            <a:r>
              <a:rPr sz="2000" spc="-55" dirty="0">
                <a:latin typeface="Calibri"/>
                <a:cs typeface="Calibri"/>
              </a:rPr>
              <a:t> </a:t>
            </a:r>
            <a:r>
              <a:rPr sz="2000" spc="-5" dirty="0">
                <a:latin typeface="Calibri"/>
                <a:cs typeface="Calibri"/>
              </a:rPr>
              <a:t>Botnets</a:t>
            </a:r>
            <a:endParaRPr sz="2000">
              <a:latin typeface="Calibri"/>
              <a:cs typeface="Calibri"/>
            </a:endParaRPr>
          </a:p>
        </p:txBody>
      </p:sp>
      <p:sp>
        <p:nvSpPr>
          <p:cNvPr id="12" name="object 12"/>
          <p:cNvSpPr/>
          <p:nvPr/>
        </p:nvSpPr>
        <p:spPr>
          <a:xfrm>
            <a:off x="1981200" y="3928872"/>
            <a:ext cx="1708404" cy="2072639"/>
          </a:xfrm>
          <a:prstGeom prst="rect">
            <a:avLst/>
          </a:prstGeom>
          <a:blipFill>
            <a:blip r:embed="rId5" cstate="print"/>
            <a:stretch>
              <a:fillRect/>
            </a:stretch>
          </a:blipFill>
        </p:spPr>
        <p:txBody>
          <a:bodyPr wrap="square" lIns="0" tIns="0" rIns="0" bIns="0" rtlCol="0"/>
          <a:lstStyle/>
          <a:p>
            <a:endParaRPr/>
          </a:p>
        </p:txBody>
      </p:sp>
      <p:sp>
        <p:nvSpPr>
          <p:cNvPr id="13" name="object 13"/>
          <p:cNvSpPr txBox="1"/>
          <p:nvPr/>
        </p:nvSpPr>
        <p:spPr>
          <a:xfrm>
            <a:off x="2201368" y="4646549"/>
            <a:ext cx="1268095" cy="538609"/>
          </a:xfrm>
          <a:prstGeom prst="rect">
            <a:avLst/>
          </a:prstGeom>
        </p:spPr>
        <p:txBody>
          <a:bodyPr vert="horz" wrap="square" lIns="0" tIns="0" rIns="0" bIns="0" rtlCol="0">
            <a:spAutoFit/>
          </a:bodyPr>
          <a:lstStyle/>
          <a:p>
            <a:pPr marL="12700"/>
            <a:r>
              <a:rPr sz="3500" spc="-15" dirty="0">
                <a:solidFill>
                  <a:srgbClr val="FFFFFF"/>
                </a:solidFill>
                <a:latin typeface="Calibri"/>
                <a:cs typeface="Calibri"/>
              </a:rPr>
              <a:t>Bitcoin</a:t>
            </a:r>
            <a:endParaRPr sz="3500">
              <a:latin typeface="Calibri"/>
              <a:cs typeface="Calibri"/>
            </a:endParaRPr>
          </a:p>
        </p:txBody>
      </p:sp>
      <p:sp>
        <p:nvSpPr>
          <p:cNvPr id="14" name="object 14"/>
          <p:cNvSpPr txBox="1">
            <a:spLocks noGrp="1"/>
          </p:cNvSpPr>
          <p:nvPr>
            <p:ph type="ftr" sz="quarter" idx="5"/>
          </p:nvPr>
        </p:nvSpPr>
        <p:spPr>
          <a:xfrm>
            <a:off x="5562600" y="6346553"/>
            <a:ext cx="4114800" cy="384721"/>
          </a:xfrm>
          <a:prstGeom prst="rect">
            <a:avLst/>
          </a:prstGeom>
        </p:spPr>
        <p:txBody>
          <a:bodyPr vert="horz" wrap="square" lIns="0" tIns="0" rIns="0" bIns="0" rtlCol="0" anchor="ctr">
            <a:spAutoFit/>
          </a:bodyPr>
          <a:lstStyle/>
          <a:p>
            <a:pPr marL="12700">
              <a:lnSpc>
                <a:spcPts val="1520"/>
              </a:lnSpc>
            </a:pPr>
            <a:r>
              <a:rPr spc="-15" dirty="0"/>
              <a:t>UN/CEFACT </a:t>
            </a:r>
            <a:r>
              <a:rPr dirty="0"/>
              <a:t>27th </a:t>
            </a:r>
            <a:r>
              <a:rPr spc="-5" dirty="0"/>
              <a:t>Forum, </a:t>
            </a:r>
            <a:r>
              <a:rPr dirty="0"/>
              <a:t>25-29 April 2016, </a:t>
            </a:r>
            <a:r>
              <a:rPr spc="-5" dirty="0"/>
              <a:t>Geneva,</a:t>
            </a:r>
            <a:r>
              <a:rPr spc="-215" dirty="0"/>
              <a:t> </a:t>
            </a:r>
            <a:r>
              <a:rPr dirty="0"/>
              <a:t>Switzerland</a:t>
            </a:r>
          </a:p>
        </p:txBody>
      </p:sp>
      <p:sp>
        <p:nvSpPr>
          <p:cNvPr id="15" name="object 15"/>
          <p:cNvSpPr txBox="1"/>
          <p:nvPr/>
        </p:nvSpPr>
        <p:spPr>
          <a:xfrm>
            <a:off x="9779635" y="6465214"/>
            <a:ext cx="180975" cy="153888"/>
          </a:xfrm>
          <a:prstGeom prst="rect">
            <a:avLst/>
          </a:prstGeom>
        </p:spPr>
        <p:txBody>
          <a:bodyPr vert="horz" wrap="square" lIns="0" tIns="0" rIns="0" bIns="0" rtlCol="0">
            <a:spAutoFit/>
          </a:bodyPr>
          <a:lstStyle/>
          <a:p>
            <a:pPr marL="12700">
              <a:lnSpc>
                <a:spcPts val="1240"/>
              </a:lnSpc>
            </a:pPr>
            <a:r>
              <a:rPr sz="1200" dirty="0">
                <a:solidFill>
                  <a:srgbClr val="FFFFFF"/>
                </a:solidFill>
                <a:latin typeface="Calibri"/>
                <a:cs typeface="Calibri"/>
              </a:rPr>
              <a:t>10</a:t>
            </a:r>
            <a:endParaRPr sz="1200">
              <a:latin typeface="Calibri"/>
              <a:cs typeface="Calibri"/>
            </a:endParaRPr>
          </a:p>
        </p:txBody>
      </p:sp>
    </p:spTree>
    <p:extLst>
      <p:ext uri="{BB962C8B-B14F-4D97-AF65-F5344CB8AC3E}">
        <p14:creationId xmlns:p14="http://schemas.microsoft.com/office/powerpoint/2010/main" val="3073128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878709" y="6016980"/>
            <a:ext cx="6480175" cy="661720"/>
          </a:xfrm>
          <a:prstGeom prst="rect">
            <a:avLst/>
          </a:prstGeom>
        </p:spPr>
        <p:txBody>
          <a:bodyPr vert="horz" wrap="square" lIns="0" tIns="0" rIns="0" bIns="0" rtlCol="0">
            <a:spAutoFit/>
          </a:bodyPr>
          <a:lstStyle/>
          <a:p>
            <a:pPr>
              <a:lnSpc>
                <a:spcPct val="100000"/>
              </a:lnSpc>
            </a:pPr>
            <a:endParaRPr sz="1400">
              <a:latin typeface="Times New Roman"/>
              <a:cs typeface="Times New Roman"/>
            </a:endParaRPr>
          </a:p>
          <a:p>
            <a:pPr>
              <a:spcBef>
                <a:spcPts val="40"/>
              </a:spcBef>
            </a:pPr>
            <a:endParaRPr sz="1500">
              <a:latin typeface="Times New Roman"/>
              <a:cs typeface="Times New Roman"/>
            </a:endParaRPr>
          </a:p>
          <a:p>
            <a:pPr marL="17145">
              <a:spcBef>
                <a:spcPts val="5"/>
              </a:spcBef>
            </a:pPr>
            <a:r>
              <a:rPr sz="1400" spc="-5" dirty="0">
                <a:solidFill>
                  <a:srgbClr val="FFFFFF"/>
                </a:solidFill>
                <a:latin typeface="Arial"/>
                <a:cs typeface="Arial"/>
              </a:rPr>
              <a:t>ACT </a:t>
            </a:r>
            <a:r>
              <a:rPr sz="1400" dirty="0">
                <a:solidFill>
                  <a:srgbClr val="FFFFFF"/>
                </a:solidFill>
                <a:latin typeface="Arial"/>
                <a:cs typeface="Arial"/>
              </a:rPr>
              <a:t>27th </a:t>
            </a:r>
            <a:r>
              <a:rPr sz="1400" spc="-5" dirty="0">
                <a:solidFill>
                  <a:srgbClr val="FFFFFF"/>
                </a:solidFill>
                <a:latin typeface="Arial"/>
                <a:cs typeface="Arial"/>
              </a:rPr>
              <a:t>Forum, </a:t>
            </a:r>
            <a:r>
              <a:rPr sz="1400" dirty="0">
                <a:solidFill>
                  <a:srgbClr val="FFFFFF"/>
                </a:solidFill>
                <a:latin typeface="Arial"/>
                <a:cs typeface="Arial"/>
              </a:rPr>
              <a:t>25-29 April 2016, </a:t>
            </a:r>
            <a:r>
              <a:rPr sz="1400" spc="-5" dirty="0">
                <a:solidFill>
                  <a:srgbClr val="FFFFFF"/>
                </a:solidFill>
                <a:latin typeface="Arial"/>
                <a:cs typeface="Arial"/>
              </a:rPr>
              <a:t>Geneva,</a:t>
            </a:r>
            <a:r>
              <a:rPr sz="1400" spc="-250" dirty="0">
                <a:solidFill>
                  <a:srgbClr val="FFFFFF"/>
                </a:solidFill>
                <a:latin typeface="Arial"/>
                <a:cs typeface="Arial"/>
              </a:rPr>
              <a:t> </a:t>
            </a:r>
            <a:r>
              <a:rPr sz="1400" dirty="0">
                <a:solidFill>
                  <a:srgbClr val="FFFFFF"/>
                </a:solidFill>
                <a:latin typeface="Arial"/>
                <a:cs typeface="Arial"/>
              </a:rPr>
              <a:t>Switzerland</a:t>
            </a:r>
            <a:endParaRPr sz="1400">
              <a:latin typeface="Arial"/>
              <a:cs typeface="Arial"/>
            </a:endParaRPr>
          </a:p>
        </p:txBody>
      </p:sp>
      <p:sp>
        <p:nvSpPr>
          <p:cNvPr id="3" name="object 3"/>
          <p:cNvSpPr/>
          <p:nvPr/>
        </p:nvSpPr>
        <p:spPr>
          <a:xfrm>
            <a:off x="1524000" y="1"/>
            <a:ext cx="9144000" cy="2290445"/>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1640485" y="294995"/>
            <a:ext cx="1286129" cy="1105560"/>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3651504" y="1370075"/>
            <a:ext cx="6731508" cy="1453896"/>
          </a:xfrm>
          <a:prstGeom prst="rect">
            <a:avLst/>
          </a:prstGeom>
          <a:blipFill>
            <a:blip r:embed="rId4" cstate="print"/>
            <a:stretch>
              <a:fillRect/>
            </a:stretch>
          </a:blipFill>
        </p:spPr>
        <p:txBody>
          <a:bodyPr wrap="square" lIns="0" tIns="0" rIns="0" bIns="0" rtlCol="0"/>
          <a:lstStyle/>
          <a:p>
            <a:endParaRPr/>
          </a:p>
        </p:txBody>
      </p:sp>
      <p:sp>
        <p:nvSpPr>
          <p:cNvPr id="6" name="object 6"/>
          <p:cNvSpPr txBox="1"/>
          <p:nvPr/>
        </p:nvSpPr>
        <p:spPr>
          <a:xfrm>
            <a:off x="3122167" y="139700"/>
            <a:ext cx="6140450" cy="1855470"/>
          </a:xfrm>
          <a:prstGeom prst="rect">
            <a:avLst/>
          </a:prstGeom>
        </p:spPr>
        <p:txBody>
          <a:bodyPr vert="horz" wrap="square" lIns="0" tIns="0" rIns="0" bIns="0" rtlCol="0">
            <a:spAutoFit/>
          </a:bodyPr>
          <a:lstStyle/>
          <a:p>
            <a:pPr marL="12700"/>
            <a:r>
              <a:rPr sz="1600" spc="-10" dirty="0">
                <a:solidFill>
                  <a:srgbClr val="FFFFFF"/>
                </a:solidFill>
                <a:latin typeface="Calibri"/>
                <a:cs typeface="Calibri"/>
              </a:rPr>
              <a:t>UNECE </a:t>
            </a:r>
            <a:r>
              <a:rPr sz="1600" spc="-5" dirty="0">
                <a:solidFill>
                  <a:srgbClr val="FFFFFF"/>
                </a:solidFill>
                <a:latin typeface="Calibri"/>
                <a:cs typeface="Calibri"/>
              </a:rPr>
              <a:t>– United Nations </a:t>
            </a:r>
            <a:r>
              <a:rPr sz="1600" spc="-10" dirty="0">
                <a:solidFill>
                  <a:srgbClr val="FFFFFF"/>
                </a:solidFill>
                <a:latin typeface="Calibri"/>
                <a:cs typeface="Calibri"/>
              </a:rPr>
              <a:t>Economic Commission </a:t>
            </a:r>
            <a:r>
              <a:rPr sz="1600" spc="-15" dirty="0">
                <a:solidFill>
                  <a:srgbClr val="FFFFFF"/>
                </a:solidFill>
                <a:latin typeface="Calibri"/>
                <a:cs typeface="Calibri"/>
              </a:rPr>
              <a:t>for</a:t>
            </a:r>
            <a:r>
              <a:rPr sz="1600" spc="75" dirty="0">
                <a:solidFill>
                  <a:srgbClr val="FFFFFF"/>
                </a:solidFill>
                <a:latin typeface="Calibri"/>
                <a:cs typeface="Calibri"/>
              </a:rPr>
              <a:t> </a:t>
            </a:r>
            <a:r>
              <a:rPr sz="1600" spc="-15" dirty="0">
                <a:solidFill>
                  <a:srgbClr val="FFFFFF"/>
                </a:solidFill>
                <a:latin typeface="Calibri"/>
                <a:cs typeface="Calibri"/>
              </a:rPr>
              <a:t>Europe</a:t>
            </a:r>
            <a:endParaRPr sz="1600">
              <a:latin typeface="Calibri"/>
              <a:cs typeface="Calibri"/>
            </a:endParaRPr>
          </a:p>
          <a:p>
            <a:pPr marL="12700">
              <a:lnSpc>
                <a:spcPts val="1520"/>
              </a:lnSpc>
              <a:spcBef>
                <a:spcPts val="5"/>
              </a:spcBef>
            </a:pPr>
            <a:r>
              <a:rPr sz="1400" spc="-10" dirty="0">
                <a:solidFill>
                  <a:srgbClr val="FFFFFF"/>
                </a:solidFill>
                <a:latin typeface="Calibri"/>
                <a:cs typeface="Calibri"/>
              </a:rPr>
              <a:t>UN/CEFACT </a:t>
            </a:r>
            <a:r>
              <a:rPr sz="1400" dirty="0">
                <a:solidFill>
                  <a:srgbClr val="FFFFFF"/>
                </a:solidFill>
                <a:latin typeface="Calibri"/>
                <a:cs typeface="Calibri"/>
              </a:rPr>
              <a:t>– UN </a:t>
            </a:r>
            <a:r>
              <a:rPr sz="1400" spc="-10" dirty="0">
                <a:solidFill>
                  <a:srgbClr val="FFFFFF"/>
                </a:solidFill>
                <a:latin typeface="Calibri"/>
                <a:cs typeface="Calibri"/>
              </a:rPr>
              <a:t>Centre for </a:t>
            </a:r>
            <a:r>
              <a:rPr sz="1400" spc="-25" dirty="0">
                <a:solidFill>
                  <a:srgbClr val="FFFFFF"/>
                </a:solidFill>
                <a:latin typeface="Calibri"/>
                <a:cs typeface="Calibri"/>
              </a:rPr>
              <a:t>Trade </a:t>
            </a:r>
            <a:r>
              <a:rPr sz="1400" spc="-5" dirty="0">
                <a:solidFill>
                  <a:srgbClr val="FFFFFF"/>
                </a:solidFill>
                <a:latin typeface="Calibri"/>
                <a:cs typeface="Calibri"/>
              </a:rPr>
              <a:t>Facilitation and</a:t>
            </a:r>
            <a:r>
              <a:rPr sz="1400" spc="15" dirty="0">
                <a:solidFill>
                  <a:srgbClr val="FFFFFF"/>
                </a:solidFill>
                <a:latin typeface="Calibri"/>
                <a:cs typeface="Calibri"/>
              </a:rPr>
              <a:t> </a:t>
            </a:r>
            <a:r>
              <a:rPr sz="1400" spc="-5" dirty="0">
                <a:solidFill>
                  <a:srgbClr val="FFFFFF"/>
                </a:solidFill>
                <a:latin typeface="Calibri"/>
                <a:cs typeface="Calibri"/>
              </a:rPr>
              <a:t>e-Business</a:t>
            </a:r>
            <a:endParaRPr sz="1400">
              <a:latin typeface="Calibri"/>
              <a:cs typeface="Calibri"/>
            </a:endParaRPr>
          </a:p>
          <a:p>
            <a:pPr marL="12700">
              <a:lnSpc>
                <a:spcPts val="5120"/>
              </a:lnSpc>
            </a:pPr>
            <a:r>
              <a:rPr sz="4400" dirty="0">
                <a:latin typeface="Arial"/>
                <a:cs typeface="Arial"/>
              </a:rPr>
              <a:t>Cyber </a:t>
            </a:r>
            <a:r>
              <a:rPr sz="4400" spc="-30" dirty="0">
                <a:latin typeface="Arial"/>
                <a:cs typeface="Arial"/>
              </a:rPr>
              <a:t>Trends</a:t>
            </a:r>
            <a:r>
              <a:rPr sz="4400" spc="-140" dirty="0">
                <a:latin typeface="Arial"/>
                <a:cs typeface="Arial"/>
              </a:rPr>
              <a:t> </a:t>
            </a:r>
            <a:r>
              <a:rPr sz="4400" dirty="0">
                <a:latin typeface="Arial"/>
                <a:cs typeface="Arial"/>
              </a:rPr>
              <a:t>(cont….)</a:t>
            </a:r>
            <a:endParaRPr sz="4400">
              <a:latin typeface="Arial"/>
              <a:cs typeface="Arial"/>
            </a:endParaRPr>
          </a:p>
          <a:p>
            <a:pPr marL="773430" indent="-172720">
              <a:spcBef>
                <a:spcPts val="3945"/>
              </a:spcBef>
              <a:buChar char="•"/>
              <a:tabLst>
                <a:tab pos="773430" algn="l"/>
              </a:tabLst>
            </a:pPr>
            <a:r>
              <a:rPr sz="1600" spc="-5" dirty="0">
                <a:latin typeface="Calibri"/>
                <a:cs typeface="Calibri"/>
              </a:rPr>
              <a:t>A </a:t>
            </a:r>
            <a:r>
              <a:rPr sz="1600" spc="-10" dirty="0">
                <a:latin typeface="Calibri"/>
                <a:cs typeface="Calibri"/>
              </a:rPr>
              <a:t>distributed database that serves </a:t>
            </a:r>
            <a:r>
              <a:rPr sz="1600" spc="-5" dirty="0">
                <a:latin typeface="Calibri"/>
                <a:cs typeface="Calibri"/>
              </a:rPr>
              <a:t>as a public ledger of all</a:t>
            </a:r>
            <a:r>
              <a:rPr sz="1600" spc="95" dirty="0">
                <a:latin typeface="Calibri"/>
                <a:cs typeface="Calibri"/>
              </a:rPr>
              <a:t> </a:t>
            </a:r>
            <a:r>
              <a:rPr sz="1600" spc="-10" dirty="0">
                <a:latin typeface="Calibri"/>
                <a:cs typeface="Calibri"/>
              </a:rPr>
              <a:t>Bitcoin</a:t>
            </a:r>
            <a:endParaRPr sz="1600">
              <a:latin typeface="Calibri"/>
              <a:cs typeface="Calibri"/>
            </a:endParaRPr>
          </a:p>
        </p:txBody>
      </p:sp>
      <p:sp>
        <p:nvSpPr>
          <p:cNvPr id="7" name="object 7"/>
          <p:cNvSpPr txBox="1"/>
          <p:nvPr/>
        </p:nvSpPr>
        <p:spPr>
          <a:xfrm>
            <a:off x="3882899" y="1975486"/>
            <a:ext cx="5733415" cy="466725"/>
          </a:xfrm>
          <a:prstGeom prst="rect">
            <a:avLst/>
          </a:prstGeom>
        </p:spPr>
        <p:txBody>
          <a:bodyPr vert="horz" wrap="square" lIns="0" tIns="0" rIns="0" bIns="0" rtlCol="0">
            <a:spAutoFit/>
          </a:bodyPr>
          <a:lstStyle/>
          <a:p>
            <a:pPr marL="12700" marR="5080">
              <a:lnSpc>
                <a:spcPts val="1760"/>
              </a:lnSpc>
            </a:pPr>
            <a:r>
              <a:rPr sz="1600" spc="-10" dirty="0">
                <a:latin typeface="Calibri"/>
                <a:cs typeface="Calibri"/>
              </a:rPr>
              <a:t>transactions that </a:t>
            </a:r>
            <a:r>
              <a:rPr sz="1600" spc="-15" dirty="0">
                <a:latin typeface="Calibri"/>
                <a:cs typeface="Calibri"/>
              </a:rPr>
              <a:t>have ever </a:t>
            </a:r>
            <a:r>
              <a:rPr sz="1600" spc="-10" dirty="0">
                <a:latin typeface="Calibri"/>
                <a:cs typeface="Calibri"/>
              </a:rPr>
              <a:t>been </a:t>
            </a:r>
            <a:r>
              <a:rPr sz="1600" spc="-15" dirty="0">
                <a:latin typeface="Calibri"/>
                <a:cs typeface="Calibri"/>
              </a:rPr>
              <a:t>executed. </a:t>
            </a:r>
            <a:r>
              <a:rPr sz="1600" spc="-5" dirty="0">
                <a:latin typeface="Calibri"/>
                <a:cs typeface="Calibri"/>
              </a:rPr>
              <a:t>It is </a:t>
            </a:r>
            <a:r>
              <a:rPr sz="1600" spc="-10" dirty="0">
                <a:latin typeface="Calibri"/>
                <a:cs typeface="Calibri"/>
              </a:rPr>
              <a:t>constantly growing </a:t>
            </a:r>
            <a:r>
              <a:rPr sz="1600" spc="-5" dirty="0">
                <a:latin typeface="Calibri"/>
                <a:cs typeface="Calibri"/>
              </a:rPr>
              <a:t>as  </a:t>
            </a:r>
            <a:r>
              <a:rPr sz="1600" spc="-10" dirty="0">
                <a:latin typeface="Calibri"/>
                <a:cs typeface="Calibri"/>
              </a:rPr>
              <a:t>'completed' blocks </a:t>
            </a:r>
            <a:r>
              <a:rPr sz="1600" spc="-15" dirty="0">
                <a:latin typeface="Calibri"/>
                <a:cs typeface="Calibri"/>
              </a:rPr>
              <a:t>are </a:t>
            </a:r>
            <a:r>
              <a:rPr sz="1600" spc="-5" dirty="0">
                <a:latin typeface="Calibri"/>
                <a:cs typeface="Calibri"/>
              </a:rPr>
              <a:t>added </a:t>
            </a:r>
            <a:r>
              <a:rPr sz="1600" spc="-10" dirty="0">
                <a:latin typeface="Calibri"/>
                <a:cs typeface="Calibri"/>
              </a:rPr>
              <a:t>to </a:t>
            </a:r>
            <a:r>
              <a:rPr sz="1600" spc="-5" dirty="0">
                <a:latin typeface="Calibri"/>
                <a:cs typeface="Calibri"/>
              </a:rPr>
              <a:t>it with a </a:t>
            </a:r>
            <a:r>
              <a:rPr sz="1600" spc="-10" dirty="0">
                <a:latin typeface="Calibri"/>
                <a:cs typeface="Calibri"/>
              </a:rPr>
              <a:t>new set </a:t>
            </a:r>
            <a:r>
              <a:rPr sz="1600" spc="-5" dirty="0">
                <a:latin typeface="Calibri"/>
                <a:cs typeface="Calibri"/>
              </a:rPr>
              <a:t>of</a:t>
            </a:r>
            <a:r>
              <a:rPr sz="1600" spc="120" dirty="0">
                <a:latin typeface="Calibri"/>
                <a:cs typeface="Calibri"/>
              </a:rPr>
              <a:t> </a:t>
            </a:r>
            <a:r>
              <a:rPr sz="1600" spc="-10" dirty="0">
                <a:latin typeface="Calibri"/>
                <a:cs typeface="Calibri"/>
              </a:rPr>
              <a:t>recordings.</a:t>
            </a:r>
            <a:endParaRPr sz="1600">
              <a:latin typeface="Calibri"/>
              <a:cs typeface="Calibri"/>
            </a:endParaRPr>
          </a:p>
        </p:txBody>
      </p:sp>
      <p:sp>
        <p:nvSpPr>
          <p:cNvPr id="8" name="object 8"/>
          <p:cNvSpPr/>
          <p:nvPr/>
        </p:nvSpPr>
        <p:spPr>
          <a:xfrm>
            <a:off x="1914143" y="1411224"/>
            <a:ext cx="1751076" cy="1371600"/>
          </a:xfrm>
          <a:prstGeom prst="rect">
            <a:avLst/>
          </a:prstGeom>
          <a:blipFill>
            <a:blip r:embed="rId5" cstate="print"/>
            <a:stretch>
              <a:fillRect/>
            </a:stretch>
          </a:blipFill>
        </p:spPr>
        <p:txBody>
          <a:bodyPr wrap="square" lIns="0" tIns="0" rIns="0" bIns="0" rtlCol="0"/>
          <a:lstStyle/>
          <a:p>
            <a:endParaRPr/>
          </a:p>
        </p:txBody>
      </p:sp>
      <p:sp>
        <p:nvSpPr>
          <p:cNvPr id="9" name="object 9"/>
          <p:cNvSpPr txBox="1"/>
          <p:nvPr/>
        </p:nvSpPr>
        <p:spPr>
          <a:xfrm>
            <a:off x="2089505" y="1869186"/>
            <a:ext cx="1402080" cy="384721"/>
          </a:xfrm>
          <a:prstGeom prst="rect">
            <a:avLst/>
          </a:prstGeom>
        </p:spPr>
        <p:txBody>
          <a:bodyPr vert="horz" wrap="square" lIns="0" tIns="0" rIns="0" bIns="0" rtlCol="0">
            <a:spAutoFit/>
          </a:bodyPr>
          <a:lstStyle/>
          <a:p>
            <a:pPr marL="12700"/>
            <a:r>
              <a:rPr sz="2500" spc="-10" dirty="0">
                <a:solidFill>
                  <a:srgbClr val="FFFFFF"/>
                </a:solidFill>
                <a:latin typeface="Calibri"/>
                <a:cs typeface="Calibri"/>
              </a:rPr>
              <a:t>Blockchain</a:t>
            </a:r>
            <a:endParaRPr sz="2500">
              <a:latin typeface="Calibri"/>
              <a:cs typeface="Calibri"/>
            </a:endParaRPr>
          </a:p>
        </p:txBody>
      </p:sp>
      <p:sp>
        <p:nvSpPr>
          <p:cNvPr id="10" name="object 10"/>
          <p:cNvSpPr/>
          <p:nvPr/>
        </p:nvSpPr>
        <p:spPr>
          <a:xfrm>
            <a:off x="3651504" y="2892551"/>
            <a:ext cx="6731508" cy="1453896"/>
          </a:xfrm>
          <a:prstGeom prst="rect">
            <a:avLst/>
          </a:prstGeom>
          <a:blipFill>
            <a:blip r:embed="rId4" cstate="print"/>
            <a:stretch>
              <a:fillRect/>
            </a:stretch>
          </a:blipFill>
        </p:spPr>
        <p:txBody>
          <a:bodyPr wrap="square" lIns="0" tIns="0" rIns="0" bIns="0" rtlCol="0"/>
          <a:lstStyle/>
          <a:p>
            <a:endParaRPr/>
          </a:p>
        </p:txBody>
      </p:sp>
      <p:sp>
        <p:nvSpPr>
          <p:cNvPr id="11" name="object 11"/>
          <p:cNvSpPr txBox="1"/>
          <p:nvPr/>
        </p:nvSpPr>
        <p:spPr>
          <a:xfrm>
            <a:off x="3710685" y="3017140"/>
            <a:ext cx="6343650" cy="1220847"/>
          </a:xfrm>
          <a:prstGeom prst="rect">
            <a:avLst/>
          </a:prstGeom>
        </p:spPr>
        <p:txBody>
          <a:bodyPr vert="horz" wrap="square" lIns="0" tIns="0" rIns="0" bIns="0" rtlCol="0">
            <a:spAutoFit/>
          </a:bodyPr>
          <a:lstStyle/>
          <a:p>
            <a:pPr marL="184785" marR="5080" indent="-172085">
              <a:lnSpc>
                <a:spcPts val="1750"/>
              </a:lnSpc>
              <a:buChar char="•"/>
              <a:tabLst>
                <a:tab pos="185420" algn="l"/>
              </a:tabLst>
            </a:pPr>
            <a:r>
              <a:rPr sz="1600" spc="-5" dirty="0">
                <a:latin typeface="Calibri"/>
                <a:cs typeface="Calibri"/>
              </a:rPr>
              <a:t>the </a:t>
            </a:r>
            <a:r>
              <a:rPr sz="1600" spc="-10" dirty="0">
                <a:latin typeface="Calibri"/>
                <a:cs typeface="Calibri"/>
              </a:rPr>
              <a:t>ever-growing network </a:t>
            </a:r>
            <a:r>
              <a:rPr sz="1600" spc="-5" dirty="0">
                <a:latin typeface="Calibri"/>
                <a:cs typeface="Calibri"/>
              </a:rPr>
              <a:t>of </a:t>
            </a:r>
            <a:r>
              <a:rPr sz="1600" spc="-10" dirty="0">
                <a:latin typeface="Calibri"/>
                <a:cs typeface="Calibri"/>
              </a:rPr>
              <a:t>physical objects that </a:t>
            </a:r>
            <a:r>
              <a:rPr sz="1600" spc="-15" dirty="0">
                <a:latin typeface="Calibri"/>
                <a:cs typeface="Calibri"/>
              </a:rPr>
              <a:t>feature </a:t>
            </a:r>
            <a:r>
              <a:rPr sz="1600" spc="-5" dirty="0">
                <a:latin typeface="Calibri"/>
                <a:cs typeface="Calibri"/>
              </a:rPr>
              <a:t>an </a:t>
            </a:r>
            <a:r>
              <a:rPr sz="1600" dirty="0">
                <a:latin typeface="Calibri"/>
                <a:cs typeface="Calibri"/>
              </a:rPr>
              <a:t>IP </a:t>
            </a:r>
            <a:r>
              <a:rPr sz="1600" spc="-10" dirty="0">
                <a:latin typeface="Calibri"/>
                <a:cs typeface="Calibri"/>
              </a:rPr>
              <a:t>address </a:t>
            </a:r>
            <a:r>
              <a:rPr sz="1600" spc="-20" dirty="0">
                <a:latin typeface="Calibri"/>
                <a:cs typeface="Calibri"/>
              </a:rPr>
              <a:t>for  </a:t>
            </a:r>
            <a:r>
              <a:rPr sz="1600" spc="-10" dirty="0">
                <a:latin typeface="Calibri"/>
                <a:cs typeface="Calibri"/>
              </a:rPr>
              <a:t>internet</a:t>
            </a:r>
            <a:r>
              <a:rPr sz="1600" spc="-90" dirty="0">
                <a:latin typeface="Calibri"/>
                <a:cs typeface="Calibri"/>
              </a:rPr>
              <a:t> </a:t>
            </a:r>
            <a:r>
              <a:rPr sz="1600" spc="-5" dirty="0">
                <a:latin typeface="Calibri"/>
                <a:cs typeface="Calibri"/>
              </a:rPr>
              <a:t>connectivity</a:t>
            </a:r>
            <a:endParaRPr sz="1600">
              <a:latin typeface="Calibri"/>
              <a:cs typeface="Calibri"/>
            </a:endParaRPr>
          </a:p>
          <a:p>
            <a:pPr marL="184785" marR="66675" indent="-172085">
              <a:lnSpc>
                <a:spcPts val="1750"/>
              </a:lnSpc>
              <a:spcBef>
                <a:spcPts val="300"/>
              </a:spcBef>
              <a:buChar char="•"/>
              <a:tabLst>
                <a:tab pos="185420" algn="l"/>
              </a:tabLst>
            </a:pPr>
            <a:r>
              <a:rPr sz="1600" spc="-5" dirty="0">
                <a:latin typeface="Calibri"/>
                <a:cs typeface="Calibri"/>
              </a:rPr>
              <a:t>25 billion devices </a:t>
            </a:r>
            <a:r>
              <a:rPr sz="1600" spc="-15" dirty="0">
                <a:latin typeface="Calibri"/>
                <a:cs typeface="Calibri"/>
              </a:rPr>
              <a:t>are </a:t>
            </a:r>
            <a:r>
              <a:rPr sz="1600" spc="-10" dirty="0">
                <a:latin typeface="Calibri"/>
                <a:cs typeface="Calibri"/>
              </a:rPr>
              <a:t>expected to </a:t>
            </a:r>
            <a:r>
              <a:rPr sz="1600" spc="-5" dirty="0">
                <a:latin typeface="Calibri"/>
                <a:cs typeface="Calibri"/>
              </a:rPr>
              <a:t>be </a:t>
            </a:r>
            <a:r>
              <a:rPr sz="1600" spc="-10" dirty="0">
                <a:latin typeface="Calibri"/>
                <a:cs typeface="Calibri"/>
              </a:rPr>
              <a:t>connected by 2015 </a:t>
            </a:r>
            <a:r>
              <a:rPr sz="1600" spc="-5" dirty="0">
                <a:latin typeface="Calibri"/>
                <a:cs typeface="Calibri"/>
              </a:rPr>
              <a:t>and 50 billion </a:t>
            </a:r>
            <a:r>
              <a:rPr sz="1600" spc="-15" dirty="0">
                <a:latin typeface="Calibri"/>
                <a:cs typeface="Calibri"/>
              </a:rPr>
              <a:t>are  </a:t>
            </a:r>
            <a:r>
              <a:rPr sz="1600" spc="-10" dirty="0">
                <a:latin typeface="Calibri"/>
                <a:cs typeface="Calibri"/>
              </a:rPr>
              <a:t>slated to connect by</a:t>
            </a:r>
            <a:r>
              <a:rPr sz="1600" spc="-15" dirty="0">
                <a:latin typeface="Calibri"/>
                <a:cs typeface="Calibri"/>
              </a:rPr>
              <a:t> </a:t>
            </a:r>
            <a:r>
              <a:rPr sz="1600" spc="-10" dirty="0">
                <a:latin typeface="Calibri"/>
                <a:cs typeface="Calibri"/>
              </a:rPr>
              <a:t>2020</a:t>
            </a:r>
            <a:endParaRPr sz="1600">
              <a:latin typeface="Calibri"/>
              <a:cs typeface="Calibri"/>
            </a:endParaRPr>
          </a:p>
          <a:p>
            <a:pPr marL="184785" indent="-172085">
              <a:spcBef>
                <a:spcPts val="100"/>
              </a:spcBef>
              <a:buChar char="•"/>
              <a:tabLst>
                <a:tab pos="185420" algn="l"/>
              </a:tabLst>
            </a:pPr>
            <a:r>
              <a:rPr sz="1600" spc="-20" dirty="0">
                <a:latin typeface="Calibri"/>
                <a:cs typeface="Calibri"/>
              </a:rPr>
              <a:t>Hackers </a:t>
            </a:r>
            <a:r>
              <a:rPr sz="1600" spc="-15" dirty="0">
                <a:latin typeface="Calibri"/>
                <a:cs typeface="Calibri"/>
              </a:rPr>
              <a:t>are </a:t>
            </a:r>
            <a:r>
              <a:rPr sz="1600" spc="-5" dirty="0">
                <a:latin typeface="Calibri"/>
                <a:cs typeface="Calibri"/>
              </a:rPr>
              <a:t>increasingly </a:t>
            </a:r>
            <a:r>
              <a:rPr sz="1600" spc="-10" dirty="0">
                <a:latin typeface="Calibri"/>
                <a:cs typeface="Calibri"/>
              </a:rPr>
              <a:t>focusing </a:t>
            </a:r>
            <a:r>
              <a:rPr sz="1600" spc="-5" dirty="0">
                <a:latin typeface="Calibri"/>
                <a:cs typeface="Calibri"/>
              </a:rPr>
              <a:t>on IoT</a:t>
            </a:r>
            <a:r>
              <a:rPr sz="1600" spc="30" dirty="0">
                <a:latin typeface="Calibri"/>
                <a:cs typeface="Calibri"/>
              </a:rPr>
              <a:t> </a:t>
            </a:r>
            <a:r>
              <a:rPr sz="1600" spc="-5" dirty="0">
                <a:latin typeface="Calibri"/>
                <a:cs typeface="Calibri"/>
              </a:rPr>
              <a:t>vulnerabilities</a:t>
            </a:r>
            <a:endParaRPr sz="1600">
              <a:latin typeface="Calibri"/>
              <a:cs typeface="Calibri"/>
            </a:endParaRPr>
          </a:p>
        </p:txBody>
      </p:sp>
      <p:sp>
        <p:nvSpPr>
          <p:cNvPr id="12" name="object 12"/>
          <p:cNvSpPr/>
          <p:nvPr/>
        </p:nvSpPr>
        <p:spPr>
          <a:xfrm>
            <a:off x="1914143" y="2935223"/>
            <a:ext cx="1751076" cy="1370076"/>
          </a:xfrm>
          <a:prstGeom prst="rect">
            <a:avLst/>
          </a:prstGeom>
          <a:blipFill>
            <a:blip r:embed="rId6" cstate="print"/>
            <a:stretch>
              <a:fillRect/>
            </a:stretch>
          </a:blipFill>
        </p:spPr>
        <p:txBody>
          <a:bodyPr wrap="square" lIns="0" tIns="0" rIns="0" bIns="0" rtlCol="0"/>
          <a:lstStyle/>
          <a:p>
            <a:endParaRPr/>
          </a:p>
        </p:txBody>
      </p:sp>
      <p:sp>
        <p:nvSpPr>
          <p:cNvPr id="13" name="object 13"/>
          <p:cNvSpPr txBox="1"/>
          <p:nvPr/>
        </p:nvSpPr>
        <p:spPr>
          <a:xfrm>
            <a:off x="2144369" y="3075814"/>
            <a:ext cx="1290320" cy="1076325"/>
          </a:xfrm>
          <a:prstGeom prst="rect">
            <a:avLst/>
          </a:prstGeom>
        </p:spPr>
        <p:txBody>
          <a:bodyPr vert="horz" wrap="square" lIns="0" tIns="0" rIns="0" bIns="0" rtlCol="0">
            <a:spAutoFit/>
          </a:bodyPr>
          <a:lstStyle/>
          <a:p>
            <a:pPr marL="12700" marR="5080" indent="1905" algn="ctr">
              <a:lnSpc>
                <a:spcPct val="91600"/>
              </a:lnSpc>
            </a:pPr>
            <a:r>
              <a:rPr sz="2500" spc="-5" dirty="0">
                <a:solidFill>
                  <a:srgbClr val="FFFFFF"/>
                </a:solidFill>
                <a:latin typeface="Calibri"/>
                <a:cs typeface="Calibri"/>
              </a:rPr>
              <a:t>IoT  </a:t>
            </a:r>
            <a:r>
              <a:rPr sz="2500" spc="-10" dirty="0">
                <a:solidFill>
                  <a:srgbClr val="FFFFFF"/>
                </a:solidFill>
                <a:latin typeface="Calibri"/>
                <a:cs typeface="Calibri"/>
              </a:rPr>
              <a:t>(Internet  </a:t>
            </a:r>
            <a:r>
              <a:rPr sz="2500" spc="-5" dirty="0">
                <a:solidFill>
                  <a:srgbClr val="FFFFFF"/>
                </a:solidFill>
                <a:latin typeface="Calibri"/>
                <a:cs typeface="Calibri"/>
              </a:rPr>
              <a:t>of</a:t>
            </a:r>
            <a:r>
              <a:rPr sz="2500" spc="-70" dirty="0">
                <a:solidFill>
                  <a:srgbClr val="FFFFFF"/>
                </a:solidFill>
                <a:latin typeface="Calibri"/>
                <a:cs typeface="Calibri"/>
              </a:rPr>
              <a:t> </a:t>
            </a:r>
            <a:r>
              <a:rPr sz="2500" spc="-10" dirty="0">
                <a:solidFill>
                  <a:srgbClr val="FFFFFF"/>
                </a:solidFill>
                <a:latin typeface="Calibri"/>
                <a:cs typeface="Calibri"/>
              </a:rPr>
              <a:t>Things)</a:t>
            </a:r>
            <a:endParaRPr sz="2500">
              <a:latin typeface="Calibri"/>
              <a:cs typeface="Calibri"/>
            </a:endParaRPr>
          </a:p>
        </p:txBody>
      </p:sp>
      <p:sp>
        <p:nvSpPr>
          <p:cNvPr id="14" name="object 14"/>
          <p:cNvSpPr/>
          <p:nvPr/>
        </p:nvSpPr>
        <p:spPr>
          <a:xfrm>
            <a:off x="3651504" y="4416552"/>
            <a:ext cx="6731508" cy="1453896"/>
          </a:xfrm>
          <a:prstGeom prst="rect">
            <a:avLst/>
          </a:prstGeom>
          <a:blipFill>
            <a:blip r:embed="rId4" cstate="print"/>
            <a:stretch>
              <a:fillRect/>
            </a:stretch>
          </a:blipFill>
        </p:spPr>
        <p:txBody>
          <a:bodyPr wrap="square" lIns="0" tIns="0" rIns="0" bIns="0" rtlCol="0"/>
          <a:lstStyle/>
          <a:p>
            <a:endParaRPr/>
          </a:p>
        </p:txBody>
      </p:sp>
      <p:sp>
        <p:nvSpPr>
          <p:cNvPr id="15" name="object 15"/>
          <p:cNvSpPr txBox="1"/>
          <p:nvPr/>
        </p:nvSpPr>
        <p:spPr>
          <a:xfrm>
            <a:off x="3710686" y="4868927"/>
            <a:ext cx="6199505" cy="505267"/>
          </a:xfrm>
          <a:prstGeom prst="rect">
            <a:avLst/>
          </a:prstGeom>
        </p:spPr>
        <p:txBody>
          <a:bodyPr vert="horz" wrap="square" lIns="0" tIns="0" rIns="0" bIns="0" rtlCol="0">
            <a:spAutoFit/>
          </a:bodyPr>
          <a:lstStyle/>
          <a:p>
            <a:pPr marL="184785" indent="-172085">
              <a:buChar char="•"/>
              <a:tabLst>
                <a:tab pos="185420" algn="l"/>
              </a:tabLst>
            </a:pPr>
            <a:r>
              <a:rPr sz="1600" spc="-20" dirty="0">
                <a:latin typeface="Calibri"/>
                <a:cs typeface="Calibri"/>
              </a:rPr>
              <a:t>Hackers </a:t>
            </a:r>
            <a:r>
              <a:rPr sz="1600" spc="-15" dirty="0">
                <a:latin typeface="Calibri"/>
                <a:cs typeface="Calibri"/>
              </a:rPr>
              <a:t>are </a:t>
            </a:r>
            <a:r>
              <a:rPr sz="1600" spc="-5" dirty="0">
                <a:latin typeface="Calibri"/>
                <a:cs typeface="Calibri"/>
              </a:rPr>
              <a:t>increasingly designing </a:t>
            </a:r>
            <a:r>
              <a:rPr sz="1600" spc="-10" dirty="0">
                <a:latin typeface="Calibri"/>
                <a:cs typeface="Calibri"/>
              </a:rPr>
              <a:t>malware </a:t>
            </a:r>
            <a:r>
              <a:rPr sz="1600" spc="-15" dirty="0">
                <a:latin typeface="Calibri"/>
                <a:cs typeface="Calibri"/>
              </a:rPr>
              <a:t>for </a:t>
            </a:r>
            <a:r>
              <a:rPr sz="1600" spc="-5" dirty="0">
                <a:latin typeface="Calibri"/>
                <a:cs typeface="Calibri"/>
              </a:rPr>
              <a:t>mobile </a:t>
            </a:r>
            <a:r>
              <a:rPr sz="1600" spc="-10" dirty="0">
                <a:latin typeface="Calibri"/>
                <a:cs typeface="Calibri"/>
              </a:rPr>
              <a:t>operating</a:t>
            </a:r>
            <a:r>
              <a:rPr sz="1600" spc="100" dirty="0">
                <a:latin typeface="Calibri"/>
                <a:cs typeface="Calibri"/>
              </a:rPr>
              <a:t> </a:t>
            </a:r>
            <a:r>
              <a:rPr sz="1600" spc="-15" dirty="0">
                <a:latin typeface="Calibri"/>
                <a:cs typeface="Calibri"/>
              </a:rPr>
              <a:t>systems</a:t>
            </a:r>
            <a:endParaRPr sz="1600">
              <a:latin typeface="Calibri"/>
              <a:cs typeface="Calibri"/>
            </a:endParaRPr>
          </a:p>
          <a:p>
            <a:pPr marL="184785" indent="-172085">
              <a:spcBef>
                <a:spcPts val="130"/>
              </a:spcBef>
              <a:buChar char="•"/>
              <a:tabLst>
                <a:tab pos="185420" algn="l"/>
              </a:tabLst>
            </a:pPr>
            <a:r>
              <a:rPr sz="1600" spc="-5" dirty="0">
                <a:latin typeface="Calibri"/>
                <a:cs typeface="Calibri"/>
              </a:rPr>
              <a:t>Mobile Financial Services </a:t>
            </a:r>
            <a:r>
              <a:rPr sz="1600" spc="-15" dirty="0">
                <a:latin typeface="Calibri"/>
                <a:cs typeface="Calibri"/>
              </a:rPr>
              <a:t>are </a:t>
            </a:r>
            <a:r>
              <a:rPr sz="1600" spc="-10" dirty="0">
                <a:latin typeface="Calibri"/>
                <a:cs typeface="Calibri"/>
              </a:rPr>
              <a:t>increasing </a:t>
            </a:r>
            <a:r>
              <a:rPr sz="1600" spc="-5" dirty="0">
                <a:latin typeface="Calibri"/>
                <a:cs typeface="Calibri"/>
              </a:rPr>
              <a:t>and </a:t>
            </a:r>
            <a:r>
              <a:rPr sz="1600" spc="-10" dirty="0">
                <a:latin typeface="Calibri"/>
                <a:cs typeface="Calibri"/>
              </a:rPr>
              <a:t>attracting</a:t>
            </a:r>
            <a:r>
              <a:rPr sz="1600" spc="95" dirty="0">
                <a:latin typeface="Calibri"/>
                <a:cs typeface="Calibri"/>
              </a:rPr>
              <a:t> </a:t>
            </a:r>
            <a:r>
              <a:rPr sz="1600" spc="-20" dirty="0">
                <a:latin typeface="Calibri"/>
                <a:cs typeface="Calibri"/>
              </a:rPr>
              <a:t>hackers</a:t>
            </a:r>
            <a:endParaRPr sz="1600">
              <a:latin typeface="Calibri"/>
              <a:cs typeface="Calibri"/>
            </a:endParaRPr>
          </a:p>
        </p:txBody>
      </p:sp>
      <p:sp>
        <p:nvSpPr>
          <p:cNvPr id="16" name="object 16"/>
          <p:cNvSpPr/>
          <p:nvPr/>
        </p:nvSpPr>
        <p:spPr>
          <a:xfrm>
            <a:off x="1914143" y="4457700"/>
            <a:ext cx="1751076" cy="1371600"/>
          </a:xfrm>
          <a:prstGeom prst="rect">
            <a:avLst/>
          </a:prstGeom>
          <a:blipFill>
            <a:blip r:embed="rId5" cstate="print"/>
            <a:stretch>
              <a:fillRect/>
            </a:stretch>
          </a:blipFill>
        </p:spPr>
        <p:txBody>
          <a:bodyPr wrap="square" lIns="0" tIns="0" rIns="0" bIns="0" rtlCol="0"/>
          <a:lstStyle/>
          <a:p>
            <a:endParaRPr/>
          </a:p>
        </p:txBody>
      </p:sp>
      <p:sp>
        <p:nvSpPr>
          <p:cNvPr id="17" name="object 17"/>
          <p:cNvSpPr txBox="1"/>
          <p:nvPr/>
        </p:nvSpPr>
        <p:spPr>
          <a:xfrm>
            <a:off x="2322678" y="4916552"/>
            <a:ext cx="934085" cy="384721"/>
          </a:xfrm>
          <a:prstGeom prst="rect">
            <a:avLst/>
          </a:prstGeom>
        </p:spPr>
        <p:txBody>
          <a:bodyPr vert="horz" wrap="square" lIns="0" tIns="0" rIns="0" bIns="0" rtlCol="0">
            <a:spAutoFit/>
          </a:bodyPr>
          <a:lstStyle/>
          <a:p>
            <a:pPr marL="12700"/>
            <a:r>
              <a:rPr sz="2500" spc="-5" dirty="0">
                <a:solidFill>
                  <a:srgbClr val="FFFFFF"/>
                </a:solidFill>
                <a:latin typeface="Calibri"/>
                <a:cs typeface="Calibri"/>
              </a:rPr>
              <a:t>Mobi</a:t>
            </a:r>
            <a:r>
              <a:rPr sz="2500" dirty="0">
                <a:solidFill>
                  <a:srgbClr val="FFFFFF"/>
                </a:solidFill>
                <a:latin typeface="Calibri"/>
                <a:cs typeface="Calibri"/>
              </a:rPr>
              <a:t>l</a:t>
            </a:r>
            <a:r>
              <a:rPr sz="2500" spc="-5" dirty="0">
                <a:solidFill>
                  <a:srgbClr val="FFFFFF"/>
                </a:solidFill>
                <a:latin typeface="Calibri"/>
                <a:cs typeface="Calibri"/>
              </a:rPr>
              <a:t>e</a:t>
            </a:r>
            <a:endParaRPr sz="2500">
              <a:latin typeface="Calibri"/>
              <a:cs typeface="Calibri"/>
            </a:endParaRPr>
          </a:p>
        </p:txBody>
      </p:sp>
      <p:sp>
        <p:nvSpPr>
          <p:cNvPr id="18" name="object 18"/>
          <p:cNvSpPr/>
          <p:nvPr/>
        </p:nvSpPr>
        <p:spPr>
          <a:xfrm>
            <a:off x="2878709" y="6016981"/>
            <a:ext cx="6480175" cy="708025"/>
          </a:xfrm>
          <a:custGeom>
            <a:avLst/>
            <a:gdLst/>
            <a:ahLst/>
            <a:cxnLst/>
            <a:rect l="l" t="t" r="r" b="b"/>
            <a:pathLst>
              <a:path w="6480175" h="708025">
                <a:moveTo>
                  <a:pt x="0" y="707885"/>
                </a:moveTo>
                <a:lnTo>
                  <a:pt x="6479794" y="707885"/>
                </a:lnTo>
                <a:lnTo>
                  <a:pt x="6479794" y="0"/>
                </a:lnTo>
                <a:lnTo>
                  <a:pt x="0" y="0"/>
                </a:lnTo>
                <a:lnTo>
                  <a:pt x="0" y="707885"/>
                </a:lnTo>
                <a:close/>
              </a:path>
            </a:pathLst>
          </a:custGeom>
          <a:solidFill>
            <a:srgbClr val="2D75B6"/>
          </a:solidFill>
        </p:spPr>
        <p:txBody>
          <a:bodyPr wrap="square" lIns="0" tIns="0" rIns="0" bIns="0" rtlCol="0"/>
          <a:lstStyle/>
          <a:p>
            <a:endParaRPr/>
          </a:p>
        </p:txBody>
      </p:sp>
      <p:sp>
        <p:nvSpPr>
          <p:cNvPr id="19" name="object 19"/>
          <p:cNvSpPr txBox="1"/>
          <p:nvPr/>
        </p:nvSpPr>
        <p:spPr>
          <a:xfrm>
            <a:off x="3756787" y="6044488"/>
            <a:ext cx="4723765" cy="369332"/>
          </a:xfrm>
          <a:prstGeom prst="rect">
            <a:avLst/>
          </a:prstGeom>
        </p:spPr>
        <p:txBody>
          <a:bodyPr vert="horz" wrap="square" lIns="0" tIns="0" rIns="0" bIns="0" rtlCol="0">
            <a:spAutoFit/>
          </a:bodyPr>
          <a:lstStyle/>
          <a:p>
            <a:pPr marL="12700"/>
            <a:r>
              <a:rPr sz="2400" b="1" i="1" spc="-5" dirty="0">
                <a:solidFill>
                  <a:srgbClr val="FFFFFF"/>
                </a:solidFill>
                <a:latin typeface="Calibri"/>
                <a:cs typeface="Calibri"/>
              </a:rPr>
              <a:t>“Because that </a:t>
            </a:r>
            <a:r>
              <a:rPr sz="2400" b="1" i="1" dirty="0">
                <a:solidFill>
                  <a:srgbClr val="FFFFFF"/>
                </a:solidFill>
                <a:latin typeface="Calibri"/>
                <a:cs typeface="Calibri"/>
              </a:rPr>
              <a:t>is </a:t>
            </a:r>
            <a:r>
              <a:rPr sz="2400" b="1" i="1" spc="-5" dirty="0">
                <a:solidFill>
                  <a:srgbClr val="FFFFFF"/>
                </a:solidFill>
                <a:latin typeface="Calibri"/>
                <a:cs typeface="Calibri"/>
              </a:rPr>
              <a:t>where the </a:t>
            </a:r>
            <a:r>
              <a:rPr sz="2400" b="1" i="1" spc="-10" dirty="0">
                <a:solidFill>
                  <a:srgbClr val="FFFFFF"/>
                </a:solidFill>
                <a:latin typeface="Calibri"/>
                <a:cs typeface="Calibri"/>
              </a:rPr>
              <a:t>money</a:t>
            </a:r>
            <a:r>
              <a:rPr sz="2400" b="1" i="1" spc="-55" dirty="0">
                <a:solidFill>
                  <a:srgbClr val="FFFFFF"/>
                </a:solidFill>
                <a:latin typeface="Calibri"/>
                <a:cs typeface="Calibri"/>
              </a:rPr>
              <a:t> </a:t>
            </a:r>
            <a:r>
              <a:rPr sz="2400" b="1" i="1" dirty="0">
                <a:solidFill>
                  <a:srgbClr val="FFFFFF"/>
                </a:solidFill>
                <a:latin typeface="Calibri"/>
                <a:cs typeface="Calibri"/>
              </a:rPr>
              <a:t>is”</a:t>
            </a:r>
            <a:endParaRPr sz="2400">
              <a:latin typeface="Calibri"/>
              <a:cs typeface="Calibri"/>
            </a:endParaRPr>
          </a:p>
        </p:txBody>
      </p:sp>
      <p:sp>
        <p:nvSpPr>
          <p:cNvPr id="20" name="object 20"/>
          <p:cNvSpPr txBox="1"/>
          <p:nvPr/>
        </p:nvSpPr>
        <p:spPr>
          <a:xfrm>
            <a:off x="3017648" y="6455841"/>
            <a:ext cx="6199505" cy="205184"/>
          </a:xfrm>
          <a:prstGeom prst="rect">
            <a:avLst/>
          </a:prstGeom>
        </p:spPr>
        <p:txBody>
          <a:bodyPr vert="horz" wrap="square" lIns="0" tIns="0" rIns="0" bIns="0" rtlCol="0">
            <a:spAutoFit/>
          </a:bodyPr>
          <a:lstStyle/>
          <a:p>
            <a:pPr marL="12700">
              <a:lnSpc>
                <a:spcPts val="1614"/>
              </a:lnSpc>
            </a:pPr>
            <a:r>
              <a:rPr sz="1600" b="1" spc="-5" dirty="0">
                <a:solidFill>
                  <a:srgbClr val="FFFFFF"/>
                </a:solidFill>
                <a:latin typeface="Calibri"/>
                <a:cs typeface="Calibri"/>
              </a:rPr>
              <a:t>– </a:t>
            </a:r>
            <a:r>
              <a:rPr sz="1600" b="1" dirty="0">
                <a:solidFill>
                  <a:srgbClr val="FFFFFF"/>
                </a:solidFill>
                <a:latin typeface="Calibri"/>
                <a:cs typeface="Calibri"/>
              </a:rPr>
              <a:t>Willie </a:t>
            </a:r>
            <a:r>
              <a:rPr sz="1600" b="1" spc="-10" dirty="0">
                <a:solidFill>
                  <a:srgbClr val="FFFFFF"/>
                </a:solidFill>
                <a:latin typeface="Calibri"/>
                <a:cs typeface="Calibri"/>
              </a:rPr>
              <a:t>Sutton </a:t>
            </a:r>
            <a:r>
              <a:rPr sz="1600" b="1" spc="-5" dirty="0">
                <a:solidFill>
                  <a:srgbClr val="FFFFFF"/>
                </a:solidFill>
                <a:latin typeface="Calibri"/>
                <a:cs typeface="Calibri"/>
              </a:rPr>
              <a:t>in </a:t>
            </a:r>
            <a:r>
              <a:rPr sz="1600" b="1" spc="-10" dirty="0">
                <a:solidFill>
                  <a:srgbClr val="FFFFFF"/>
                </a:solidFill>
                <a:latin typeface="Calibri"/>
                <a:cs typeface="Calibri"/>
              </a:rPr>
              <a:t>response to </a:t>
            </a:r>
            <a:r>
              <a:rPr sz="1600" b="1" spc="-5" dirty="0">
                <a:solidFill>
                  <a:srgbClr val="FFFFFF"/>
                </a:solidFill>
                <a:latin typeface="Calibri"/>
                <a:cs typeface="Calibri"/>
              </a:rPr>
              <a:t>a </a:t>
            </a:r>
            <a:r>
              <a:rPr sz="1600" b="1" spc="-10" dirty="0">
                <a:solidFill>
                  <a:srgbClr val="FFFFFF"/>
                </a:solidFill>
                <a:latin typeface="Calibri"/>
                <a:cs typeface="Calibri"/>
              </a:rPr>
              <a:t>reporter </a:t>
            </a:r>
            <a:r>
              <a:rPr sz="1600" b="1" spc="-5" dirty="0">
                <a:solidFill>
                  <a:srgbClr val="FFFFFF"/>
                </a:solidFill>
                <a:latin typeface="Calibri"/>
                <a:cs typeface="Calibri"/>
              </a:rPr>
              <a:t>asking him </a:t>
            </a:r>
            <a:r>
              <a:rPr sz="1600" b="1" spc="-15" dirty="0">
                <a:solidFill>
                  <a:srgbClr val="FFFFFF"/>
                </a:solidFill>
                <a:latin typeface="Calibri"/>
                <a:cs typeface="Calibri"/>
              </a:rPr>
              <a:t>why </a:t>
            </a:r>
            <a:r>
              <a:rPr sz="1600" b="1" spc="-5" dirty="0">
                <a:solidFill>
                  <a:srgbClr val="FFFFFF"/>
                </a:solidFill>
                <a:latin typeface="Calibri"/>
                <a:cs typeface="Calibri"/>
              </a:rPr>
              <a:t>he </a:t>
            </a:r>
            <a:r>
              <a:rPr sz="1600" b="1" spc="-10" dirty="0">
                <a:solidFill>
                  <a:srgbClr val="FFFFFF"/>
                </a:solidFill>
                <a:latin typeface="Calibri"/>
                <a:cs typeface="Calibri"/>
              </a:rPr>
              <a:t>robbed</a:t>
            </a:r>
            <a:r>
              <a:rPr sz="1600" b="1" spc="130" dirty="0">
                <a:solidFill>
                  <a:srgbClr val="FFFFFF"/>
                </a:solidFill>
                <a:latin typeface="Calibri"/>
                <a:cs typeface="Calibri"/>
              </a:rPr>
              <a:t> </a:t>
            </a:r>
            <a:r>
              <a:rPr sz="1600" b="1" spc="-10" dirty="0">
                <a:solidFill>
                  <a:srgbClr val="FFFFFF"/>
                </a:solidFill>
                <a:latin typeface="Calibri"/>
                <a:cs typeface="Calibri"/>
              </a:rPr>
              <a:t>banks</a:t>
            </a:r>
            <a:endParaRPr sz="1600">
              <a:latin typeface="Calibri"/>
              <a:cs typeface="Calibri"/>
            </a:endParaRPr>
          </a:p>
        </p:txBody>
      </p:sp>
      <p:sp>
        <p:nvSpPr>
          <p:cNvPr id="21" name="object 21"/>
          <p:cNvSpPr txBox="1"/>
          <p:nvPr/>
        </p:nvSpPr>
        <p:spPr>
          <a:xfrm>
            <a:off x="2231543" y="6466728"/>
            <a:ext cx="687705" cy="192360"/>
          </a:xfrm>
          <a:prstGeom prst="rect">
            <a:avLst/>
          </a:prstGeom>
        </p:spPr>
        <p:txBody>
          <a:bodyPr vert="horz" wrap="square" lIns="0" tIns="0" rIns="0" bIns="0" rtlCol="0">
            <a:spAutoFit/>
          </a:bodyPr>
          <a:lstStyle/>
          <a:p>
            <a:pPr marL="12700">
              <a:lnSpc>
                <a:spcPts val="1520"/>
              </a:lnSpc>
            </a:pPr>
            <a:r>
              <a:rPr sz="1400" spc="-10" dirty="0">
                <a:solidFill>
                  <a:srgbClr val="FFFFFF"/>
                </a:solidFill>
                <a:latin typeface="Arial"/>
                <a:cs typeface="Arial"/>
              </a:rPr>
              <a:t>UN</a:t>
            </a:r>
            <a:r>
              <a:rPr sz="1400" dirty="0">
                <a:solidFill>
                  <a:srgbClr val="FFFFFF"/>
                </a:solidFill>
                <a:latin typeface="Arial"/>
                <a:cs typeface="Arial"/>
              </a:rPr>
              <a:t>/</a:t>
            </a:r>
            <a:r>
              <a:rPr sz="1400" spc="-10" dirty="0">
                <a:solidFill>
                  <a:srgbClr val="FFFFFF"/>
                </a:solidFill>
                <a:latin typeface="Arial"/>
                <a:cs typeface="Arial"/>
              </a:rPr>
              <a:t>C</a:t>
            </a:r>
            <a:r>
              <a:rPr sz="1400" dirty="0">
                <a:solidFill>
                  <a:srgbClr val="FFFFFF"/>
                </a:solidFill>
                <a:latin typeface="Arial"/>
                <a:cs typeface="Arial"/>
              </a:rPr>
              <a:t>EF</a:t>
            </a:r>
            <a:endParaRPr sz="1400">
              <a:latin typeface="Arial"/>
              <a:cs typeface="Arial"/>
            </a:endParaRPr>
          </a:p>
        </p:txBody>
      </p:sp>
      <p:sp>
        <p:nvSpPr>
          <p:cNvPr id="22" name="object 22"/>
          <p:cNvSpPr txBox="1">
            <a:spLocks noGrp="1"/>
          </p:cNvSpPr>
          <p:nvPr>
            <p:ph type="sldNum" sz="quarter" idx="7"/>
          </p:nvPr>
        </p:nvSpPr>
        <p:spPr>
          <a:xfrm>
            <a:off x="10134600" y="6461968"/>
            <a:ext cx="2743200" cy="153888"/>
          </a:xfrm>
          <a:prstGeom prst="rect">
            <a:avLst/>
          </a:prstGeom>
        </p:spPr>
        <p:txBody>
          <a:bodyPr vert="horz" wrap="square" lIns="0" tIns="0" rIns="0" bIns="0" rtlCol="0" anchor="ctr">
            <a:spAutoFit/>
          </a:bodyPr>
          <a:lstStyle/>
          <a:p>
            <a:pPr marL="25400">
              <a:lnSpc>
                <a:spcPts val="1240"/>
              </a:lnSpc>
            </a:pPr>
            <a:fld id="{81D60167-4931-47E6-BA6A-407CBD079E47}" type="slidenum">
              <a:rPr dirty="0"/>
              <a:pPr marL="25400">
                <a:lnSpc>
                  <a:spcPts val="1240"/>
                </a:lnSpc>
              </a:pPr>
              <a:t>5</a:t>
            </a:fld>
            <a:endParaRPr dirty="0"/>
          </a:p>
        </p:txBody>
      </p:sp>
    </p:spTree>
    <p:extLst>
      <p:ext uri="{BB962C8B-B14F-4D97-AF65-F5344CB8AC3E}">
        <p14:creationId xmlns:p14="http://schemas.microsoft.com/office/powerpoint/2010/main" val="3812400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490709" y="49530"/>
            <a:ext cx="1416050" cy="106680"/>
          </a:xfrm>
          <a:custGeom>
            <a:avLst/>
            <a:gdLst/>
            <a:ahLst/>
            <a:cxnLst/>
            <a:rect l="l" t="t" r="r" b="b"/>
            <a:pathLst>
              <a:path w="1416050" h="106680">
                <a:moveTo>
                  <a:pt x="1407833" y="0"/>
                </a:moveTo>
                <a:lnTo>
                  <a:pt x="7962" y="0"/>
                </a:lnTo>
                <a:lnTo>
                  <a:pt x="0" y="7962"/>
                </a:lnTo>
                <a:lnTo>
                  <a:pt x="0" y="98717"/>
                </a:lnTo>
                <a:lnTo>
                  <a:pt x="7962" y="106679"/>
                </a:lnTo>
                <a:lnTo>
                  <a:pt x="1407833" y="106679"/>
                </a:lnTo>
                <a:lnTo>
                  <a:pt x="1415796" y="98717"/>
                </a:lnTo>
                <a:lnTo>
                  <a:pt x="1415796" y="7962"/>
                </a:lnTo>
                <a:lnTo>
                  <a:pt x="1407833" y="0"/>
                </a:lnTo>
                <a:close/>
              </a:path>
            </a:pathLst>
          </a:custGeom>
          <a:solidFill>
            <a:srgbClr val="F2F2F2"/>
          </a:solidFill>
        </p:spPr>
        <p:txBody>
          <a:bodyPr wrap="square" lIns="0" tIns="0" rIns="0" bIns="0" rtlCol="0"/>
          <a:lstStyle/>
          <a:p>
            <a:endParaRPr/>
          </a:p>
        </p:txBody>
      </p:sp>
      <p:sp>
        <p:nvSpPr>
          <p:cNvPr id="3" name="object 3"/>
          <p:cNvSpPr/>
          <p:nvPr/>
        </p:nvSpPr>
        <p:spPr>
          <a:xfrm>
            <a:off x="9490709" y="49530"/>
            <a:ext cx="1416050" cy="106680"/>
          </a:xfrm>
          <a:custGeom>
            <a:avLst/>
            <a:gdLst/>
            <a:ahLst/>
            <a:cxnLst/>
            <a:rect l="l" t="t" r="r" b="b"/>
            <a:pathLst>
              <a:path w="1416050" h="106680">
                <a:moveTo>
                  <a:pt x="0" y="17779"/>
                </a:moveTo>
                <a:lnTo>
                  <a:pt x="0" y="7962"/>
                </a:lnTo>
                <a:lnTo>
                  <a:pt x="7962" y="0"/>
                </a:lnTo>
                <a:lnTo>
                  <a:pt x="17780" y="0"/>
                </a:lnTo>
                <a:lnTo>
                  <a:pt x="1398016" y="0"/>
                </a:lnTo>
                <a:lnTo>
                  <a:pt x="1407833" y="0"/>
                </a:lnTo>
                <a:lnTo>
                  <a:pt x="1415796" y="7962"/>
                </a:lnTo>
                <a:lnTo>
                  <a:pt x="1415796" y="17779"/>
                </a:lnTo>
                <a:lnTo>
                  <a:pt x="1415796" y="88899"/>
                </a:lnTo>
                <a:lnTo>
                  <a:pt x="1415796" y="98717"/>
                </a:lnTo>
                <a:lnTo>
                  <a:pt x="1407833" y="106679"/>
                </a:lnTo>
                <a:lnTo>
                  <a:pt x="1398016" y="106679"/>
                </a:lnTo>
                <a:lnTo>
                  <a:pt x="17780" y="106679"/>
                </a:lnTo>
                <a:lnTo>
                  <a:pt x="7962" y="106679"/>
                </a:lnTo>
                <a:lnTo>
                  <a:pt x="0" y="98717"/>
                </a:lnTo>
                <a:lnTo>
                  <a:pt x="0" y="88899"/>
                </a:lnTo>
                <a:lnTo>
                  <a:pt x="0" y="17779"/>
                </a:lnTo>
                <a:close/>
              </a:path>
            </a:pathLst>
          </a:custGeom>
          <a:ln w="28956">
            <a:solidFill>
              <a:srgbClr val="0070C0"/>
            </a:solidFill>
          </a:ln>
        </p:spPr>
        <p:txBody>
          <a:bodyPr wrap="square" lIns="0" tIns="0" rIns="0" bIns="0" rtlCol="0"/>
          <a:lstStyle/>
          <a:p>
            <a:endParaRPr/>
          </a:p>
        </p:txBody>
      </p:sp>
      <p:sp>
        <p:nvSpPr>
          <p:cNvPr id="4" name="object 4"/>
          <p:cNvSpPr txBox="1"/>
          <p:nvPr/>
        </p:nvSpPr>
        <p:spPr>
          <a:xfrm>
            <a:off x="9518568" y="48444"/>
            <a:ext cx="1087755" cy="107722"/>
          </a:xfrm>
          <a:prstGeom prst="rect">
            <a:avLst/>
          </a:prstGeom>
        </p:spPr>
        <p:txBody>
          <a:bodyPr vert="horz" wrap="square" lIns="0" tIns="0" rIns="0" bIns="0" rtlCol="0">
            <a:spAutoFit/>
          </a:bodyPr>
          <a:lstStyle/>
          <a:p>
            <a:pPr marL="12700"/>
            <a:r>
              <a:rPr sz="700" b="1" spc="-10" dirty="0">
                <a:latin typeface="Meiryo UI"/>
                <a:cs typeface="Meiryo UI"/>
              </a:rPr>
              <a:t>１．サイバー空間に係る認識</a:t>
            </a:r>
            <a:endParaRPr sz="700">
              <a:latin typeface="Meiryo UI"/>
              <a:cs typeface="Meiryo UI"/>
            </a:endParaRPr>
          </a:p>
        </p:txBody>
      </p:sp>
      <p:sp>
        <p:nvSpPr>
          <p:cNvPr id="5" name="object 5"/>
          <p:cNvSpPr/>
          <p:nvPr/>
        </p:nvSpPr>
        <p:spPr>
          <a:xfrm>
            <a:off x="9490709" y="179070"/>
            <a:ext cx="1416050" cy="105410"/>
          </a:xfrm>
          <a:custGeom>
            <a:avLst/>
            <a:gdLst/>
            <a:ahLst/>
            <a:cxnLst/>
            <a:rect l="l" t="t" r="r" b="b"/>
            <a:pathLst>
              <a:path w="1416050" h="105410">
                <a:moveTo>
                  <a:pt x="1407947" y="0"/>
                </a:moveTo>
                <a:lnTo>
                  <a:pt x="7848" y="0"/>
                </a:lnTo>
                <a:lnTo>
                  <a:pt x="0" y="7848"/>
                </a:lnTo>
                <a:lnTo>
                  <a:pt x="0" y="97307"/>
                </a:lnTo>
                <a:lnTo>
                  <a:pt x="7848" y="105155"/>
                </a:lnTo>
                <a:lnTo>
                  <a:pt x="1407947" y="105155"/>
                </a:lnTo>
                <a:lnTo>
                  <a:pt x="1415796" y="97307"/>
                </a:lnTo>
                <a:lnTo>
                  <a:pt x="1415796" y="7848"/>
                </a:lnTo>
                <a:lnTo>
                  <a:pt x="1407947" y="0"/>
                </a:lnTo>
                <a:close/>
              </a:path>
            </a:pathLst>
          </a:custGeom>
          <a:solidFill>
            <a:srgbClr val="F2F2F2"/>
          </a:solidFill>
        </p:spPr>
        <p:txBody>
          <a:bodyPr wrap="square" lIns="0" tIns="0" rIns="0" bIns="0" rtlCol="0"/>
          <a:lstStyle/>
          <a:p>
            <a:endParaRPr/>
          </a:p>
        </p:txBody>
      </p:sp>
      <p:sp>
        <p:nvSpPr>
          <p:cNvPr id="6" name="object 6"/>
          <p:cNvSpPr/>
          <p:nvPr/>
        </p:nvSpPr>
        <p:spPr>
          <a:xfrm>
            <a:off x="9490709" y="179070"/>
            <a:ext cx="1416050" cy="105410"/>
          </a:xfrm>
          <a:custGeom>
            <a:avLst/>
            <a:gdLst/>
            <a:ahLst/>
            <a:cxnLst/>
            <a:rect l="l" t="t" r="r" b="b"/>
            <a:pathLst>
              <a:path w="1416050" h="105410">
                <a:moveTo>
                  <a:pt x="0" y="17525"/>
                </a:moveTo>
                <a:lnTo>
                  <a:pt x="0" y="7848"/>
                </a:lnTo>
                <a:lnTo>
                  <a:pt x="7848" y="0"/>
                </a:lnTo>
                <a:lnTo>
                  <a:pt x="17526" y="0"/>
                </a:lnTo>
                <a:lnTo>
                  <a:pt x="1398270" y="0"/>
                </a:lnTo>
                <a:lnTo>
                  <a:pt x="1407947" y="0"/>
                </a:lnTo>
                <a:lnTo>
                  <a:pt x="1415796" y="7848"/>
                </a:lnTo>
                <a:lnTo>
                  <a:pt x="1415796" y="17525"/>
                </a:lnTo>
                <a:lnTo>
                  <a:pt x="1415796" y="87629"/>
                </a:lnTo>
                <a:lnTo>
                  <a:pt x="1415796" y="97307"/>
                </a:lnTo>
                <a:lnTo>
                  <a:pt x="1407947" y="105155"/>
                </a:lnTo>
                <a:lnTo>
                  <a:pt x="1398270" y="105155"/>
                </a:lnTo>
                <a:lnTo>
                  <a:pt x="17526" y="105155"/>
                </a:lnTo>
                <a:lnTo>
                  <a:pt x="7848" y="105155"/>
                </a:lnTo>
                <a:lnTo>
                  <a:pt x="0" y="97307"/>
                </a:lnTo>
                <a:lnTo>
                  <a:pt x="0" y="87629"/>
                </a:lnTo>
                <a:lnTo>
                  <a:pt x="0" y="17525"/>
                </a:lnTo>
                <a:close/>
              </a:path>
            </a:pathLst>
          </a:custGeom>
          <a:ln w="28956">
            <a:solidFill>
              <a:srgbClr val="0070C0"/>
            </a:solidFill>
          </a:ln>
        </p:spPr>
        <p:txBody>
          <a:bodyPr wrap="square" lIns="0" tIns="0" rIns="0" bIns="0" rtlCol="0"/>
          <a:lstStyle/>
          <a:p>
            <a:endParaRPr/>
          </a:p>
        </p:txBody>
      </p:sp>
      <p:sp>
        <p:nvSpPr>
          <p:cNvPr id="7" name="object 7"/>
          <p:cNvSpPr txBox="1"/>
          <p:nvPr/>
        </p:nvSpPr>
        <p:spPr>
          <a:xfrm>
            <a:off x="9518568" y="177032"/>
            <a:ext cx="379095" cy="107722"/>
          </a:xfrm>
          <a:prstGeom prst="rect">
            <a:avLst/>
          </a:prstGeom>
        </p:spPr>
        <p:txBody>
          <a:bodyPr vert="horz" wrap="square" lIns="0" tIns="0" rIns="0" bIns="0" rtlCol="0">
            <a:spAutoFit/>
          </a:bodyPr>
          <a:lstStyle/>
          <a:p>
            <a:pPr marL="12700"/>
            <a:r>
              <a:rPr sz="700" b="1" spc="-5" dirty="0">
                <a:latin typeface="Meiryo UI"/>
                <a:cs typeface="Meiryo UI"/>
              </a:rPr>
              <a:t>２．目的</a:t>
            </a:r>
            <a:endParaRPr sz="700">
              <a:latin typeface="Meiryo UI"/>
              <a:cs typeface="Meiryo UI"/>
            </a:endParaRPr>
          </a:p>
        </p:txBody>
      </p:sp>
      <p:sp>
        <p:nvSpPr>
          <p:cNvPr id="8" name="object 8"/>
          <p:cNvSpPr/>
          <p:nvPr/>
        </p:nvSpPr>
        <p:spPr>
          <a:xfrm>
            <a:off x="9490709" y="307086"/>
            <a:ext cx="1416050" cy="106680"/>
          </a:xfrm>
          <a:custGeom>
            <a:avLst/>
            <a:gdLst/>
            <a:ahLst/>
            <a:cxnLst/>
            <a:rect l="l" t="t" r="r" b="b"/>
            <a:pathLst>
              <a:path w="1416050" h="106679">
                <a:moveTo>
                  <a:pt x="1407833" y="0"/>
                </a:moveTo>
                <a:lnTo>
                  <a:pt x="7962" y="0"/>
                </a:lnTo>
                <a:lnTo>
                  <a:pt x="0" y="7962"/>
                </a:lnTo>
                <a:lnTo>
                  <a:pt x="0" y="98717"/>
                </a:lnTo>
                <a:lnTo>
                  <a:pt x="7962" y="106679"/>
                </a:lnTo>
                <a:lnTo>
                  <a:pt x="1407833" y="106679"/>
                </a:lnTo>
                <a:lnTo>
                  <a:pt x="1415796" y="98717"/>
                </a:lnTo>
                <a:lnTo>
                  <a:pt x="1415796" y="7962"/>
                </a:lnTo>
                <a:lnTo>
                  <a:pt x="1407833" y="0"/>
                </a:lnTo>
                <a:close/>
              </a:path>
            </a:pathLst>
          </a:custGeom>
          <a:solidFill>
            <a:srgbClr val="F2F2F2"/>
          </a:solidFill>
        </p:spPr>
        <p:txBody>
          <a:bodyPr wrap="square" lIns="0" tIns="0" rIns="0" bIns="0" rtlCol="0"/>
          <a:lstStyle/>
          <a:p>
            <a:endParaRPr/>
          </a:p>
        </p:txBody>
      </p:sp>
      <p:sp>
        <p:nvSpPr>
          <p:cNvPr id="9" name="object 9"/>
          <p:cNvSpPr/>
          <p:nvPr/>
        </p:nvSpPr>
        <p:spPr>
          <a:xfrm>
            <a:off x="9490709" y="307086"/>
            <a:ext cx="1416050" cy="106680"/>
          </a:xfrm>
          <a:custGeom>
            <a:avLst/>
            <a:gdLst/>
            <a:ahLst/>
            <a:cxnLst/>
            <a:rect l="l" t="t" r="r" b="b"/>
            <a:pathLst>
              <a:path w="1416050" h="106679">
                <a:moveTo>
                  <a:pt x="0" y="17779"/>
                </a:moveTo>
                <a:lnTo>
                  <a:pt x="0" y="7962"/>
                </a:lnTo>
                <a:lnTo>
                  <a:pt x="7962" y="0"/>
                </a:lnTo>
                <a:lnTo>
                  <a:pt x="17780" y="0"/>
                </a:lnTo>
                <a:lnTo>
                  <a:pt x="1398016" y="0"/>
                </a:lnTo>
                <a:lnTo>
                  <a:pt x="1407833" y="0"/>
                </a:lnTo>
                <a:lnTo>
                  <a:pt x="1415796" y="7962"/>
                </a:lnTo>
                <a:lnTo>
                  <a:pt x="1415796" y="17779"/>
                </a:lnTo>
                <a:lnTo>
                  <a:pt x="1415796" y="88899"/>
                </a:lnTo>
                <a:lnTo>
                  <a:pt x="1415796" y="98717"/>
                </a:lnTo>
                <a:lnTo>
                  <a:pt x="1407833" y="106679"/>
                </a:lnTo>
                <a:lnTo>
                  <a:pt x="1398016" y="106679"/>
                </a:lnTo>
                <a:lnTo>
                  <a:pt x="17780" y="106679"/>
                </a:lnTo>
                <a:lnTo>
                  <a:pt x="7962" y="106679"/>
                </a:lnTo>
                <a:lnTo>
                  <a:pt x="0" y="98717"/>
                </a:lnTo>
                <a:lnTo>
                  <a:pt x="0" y="88899"/>
                </a:lnTo>
                <a:lnTo>
                  <a:pt x="0" y="17779"/>
                </a:lnTo>
                <a:close/>
              </a:path>
            </a:pathLst>
          </a:custGeom>
          <a:ln w="28956">
            <a:solidFill>
              <a:srgbClr val="0070C0"/>
            </a:solidFill>
          </a:ln>
        </p:spPr>
        <p:txBody>
          <a:bodyPr wrap="square" lIns="0" tIns="0" rIns="0" bIns="0" rtlCol="0"/>
          <a:lstStyle/>
          <a:p>
            <a:endParaRPr/>
          </a:p>
        </p:txBody>
      </p:sp>
      <p:sp>
        <p:nvSpPr>
          <p:cNvPr id="10" name="object 10"/>
          <p:cNvSpPr/>
          <p:nvPr/>
        </p:nvSpPr>
        <p:spPr>
          <a:xfrm>
            <a:off x="9489947" y="434336"/>
            <a:ext cx="1416050" cy="463550"/>
          </a:xfrm>
          <a:custGeom>
            <a:avLst/>
            <a:gdLst/>
            <a:ahLst/>
            <a:cxnLst/>
            <a:rect l="l" t="t" r="r" b="b"/>
            <a:pathLst>
              <a:path w="1416050" h="463550">
                <a:moveTo>
                  <a:pt x="1388211" y="0"/>
                </a:moveTo>
                <a:lnTo>
                  <a:pt x="27584" y="0"/>
                </a:lnTo>
                <a:lnTo>
                  <a:pt x="16844" y="2168"/>
                </a:lnTo>
                <a:lnTo>
                  <a:pt x="8077" y="8081"/>
                </a:lnTo>
                <a:lnTo>
                  <a:pt x="2166" y="16850"/>
                </a:lnTo>
                <a:lnTo>
                  <a:pt x="0" y="27584"/>
                </a:lnTo>
                <a:lnTo>
                  <a:pt x="0" y="435724"/>
                </a:lnTo>
                <a:lnTo>
                  <a:pt x="2166" y="446456"/>
                </a:lnTo>
                <a:lnTo>
                  <a:pt x="8077" y="455220"/>
                </a:lnTo>
                <a:lnTo>
                  <a:pt x="16844" y="461129"/>
                </a:lnTo>
                <a:lnTo>
                  <a:pt x="27584" y="463296"/>
                </a:lnTo>
                <a:lnTo>
                  <a:pt x="1388211" y="463296"/>
                </a:lnTo>
                <a:lnTo>
                  <a:pt x="1398951" y="461129"/>
                </a:lnTo>
                <a:lnTo>
                  <a:pt x="1407718" y="455220"/>
                </a:lnTo>
                <a:lnTo>
                  <a:pt x="1413629" y="446456"/>
                </a:lnTo>
                <a:lnTo>
                  <a:pt x="1415796" y="435724"/>
                </a:lnTo>
                <a:lnTo>
                  <a:pt x="1415796" y="27584"/>
                </a:lnTo>
                <a:lnTo>
                  <a:pt x="1413629" y="16850"/>
                </a:lnTo>
                <a:lnTo>
                  <a:pt x="1407718" y="8081"/>
                </a:lnTo>
                <a:lnTo>
                  <a:pt x="1398951" y="2168"/>
                </a:lnTo>
                <a:lnTo>
                  <a:pt x="1388211" y="0"/>
                </a:lnTo>
                <a:close/>
              </a:path>
            </a:pathLst>
          </a:custGeom>
          <a:solidFill>
            <a:srgbClr val="F2F2F2"/>
          </a:solidFill>
        </p:spPr>
        <p:txBody>
          <a:bodyPr wrap="square" lIns="0" tIns="0" rIns="0" bIns="0" rtlCol="0"/>
          <a:lstStyle/>
          <a:p>
            <a:endParaRPr/>
          </a:p>
        </p:txBody>
      </p:sp>
      <p:sp>
        <p:nvSpPr>
          <p:cNvPr id="11" name="object 11"/>
          <p:cNvSpPr txBox="1"/>
          <p:nvPr/>
        </p:nvSpPr>
        <p:spPr>
          <a:xfrm>
            <a:off x="9518567" y="305620"/>
            <a:ext cx="1383030" cy="107722"/>
          </a:xfrm>
          <a:prstGeom prst="rect">
            <a:avLst/>
          </a:prstGeom>
        </p:spPr>
        <p:txBody>
          <a:bodyPr vert="horz" wrap="square" lIns="0" tIns="0" rIns="0" bIns="0" rtlCol="0">
            <a:spAutoFit/>
          </a:bodyPr>
          <a:lstStyle/>
          <a:p>
            <a:pPr marL="12700">
              <a:tabLst>
                <a:tab pos="1369695" algn="l"/>
              </a:tabLst>
            </a:pPr>
            <a:r>
              <a:rPr sz="700" b="1" u="heavy" spc="-5" dirty="0">
                <a:latin typeface="Meiryo UI"/>
                <a:cs typeface="Meiryo UI"/>
              </a:rPr>
              <a:t>３．基本原則	</a:t>
            </a:r>
            <a:endParaRPr sz="700">
              <a:latin typeface="Meiryo UI"/>
              <a:cs typeface="Meiryo UI"/>
            </a:endParaRPr>
          </a:p>
        </p:txBody>
      </p:sp>
      <p:sp>
        <p:nvSpPr>
          <p:cNvPr id="12" name="object 12"/>
          <p:cNvSpPr/>
          <p:nvPr/>
        </p:nvSpPr>
        <p:spPr>
          <a:xfrm>
            <a:off x="9489947" y="434336"/>
            <a:ext cx="1416050" cy="463550"/>
          </a:xfrm>
          <a:custGeom>
            <a:avLst/>
            <a:gdLst/>
            <a:ahLst/>
            <a:cxnLst/>
            <a:rect l="l" t="t" r="r" b="b"/>
            <a:pathLst>
              <a:path w="1416050" h="463550">
                <a:moveTo>
                  <a:pt x="0" y="27584"/>
                </a:moveTo>
                <a:lnTo>
                  <a:pt x="2166" y="16850"/>
                </a:lnTo>
                <a:lnTo>
                  <a:pt x="8077" y="8081"/>
                </a:lnTo>
                <a:lnTo>
                  <a:pt x="16844" y="2168"/>
                </a:lnTo>
                <a:lnTo>
                  <a:pt x="27584" y="0"/>
                </a:lnTo>
                <a:lnTo>
                  <a:pt x="1388211" y="0"/>
                </a:lnTo>
                <a:lnTo>
                  <a:pt x="1398951" y="2168"/>
                </a:lnTo>
                <a:lnTo>
                  <a:pt x="1407718" y="8081"/>
                </a:lnTo>
                <a:lnTo>
                  <a:pt x="1413629" y="16850"/>
                </a:lnTo>
                <a:lnTo>
                  <a:pt x="1415796" y="27584"/>
                </a:lnTo>
                <a:lnTo>
                  <a:pt x="1415796" y="435724"/>
                </a:lnTo>
                <a:lnTo>
                  <a:pt x="1413629" y="446456"/>
                </a:lnTo>
                <a:lnTo>
                  <a:pt x="1407718" y="455220"/>
                </a:lnTo>
                <a:lnTo>
                  <a:pt x="1398951" y="461129"/>
                </a:lnTo>
                <a:lnTo>
                  <a:pt x="1388211" y="463296"/>
                </a:lnTo>
                <a:lnTo>
                  <a:pt x="27584" y="463296"/>
                </a:lnTo>
                <a:lnTo>
                  <a:pt x="16844" y="461129"/>
                </a:lnTo>
                <a:lnTo>
                  <a:pt x="8077" y="455220"/>
                </a:lnTo>
                <a:lnTo>
                  <a:pt x="2166" y="446456"/>
                </a:lnTo>
                <a:lnTo>
                  <a:pt x="0" y="435724"/>
                </a:lnTo>
                <a:lnTo>
                  <a:pt x="0" y="27584"/>
                </a:lnTo>
                <a:close/>
              </a:path>
            </a:pathLst>
          </a:custGeom>
          <a:ln w="6096">
            <a:solidFill>
              <a:srgbClr val="A7A8A7"/>
            </a:solidFill>
          </a:ln>
        </p:spPr>
        <p:txBody>
          <a:bodyPr wrap="square" lIns="0" tIns="0" rIns="0" bIns="0" rtlCol="0"/>
          <a:lstStyle/>
          <a:p>
            <a:endParaRPr/>
          </a:p>
        </p:txBody>
      </p:sp>
      <p:sp>
        <p:nvSpPr>
          <p:cNvPr id="13" name="object 13"/>
          <p:cNvSpPr/>
          <p:nvPr/>
        </p:nvSpPr>
        <p:spPr>
          <a:xfrm>
            <a:off x="9506711" y="566927"/>
            <a:ext cx="434340" cy="172720"/>
          </a:xfrm>
          <a:custGeom>
            <a:avLst/>
            <a:gdLst/>
            <a:ahLst/>
            <a:cxnLst/>
            <a:rect l="l" t="t" r="r" b="b"/>
            <a:pathLst>
              <a:path w="434340" h="172720">
                <a:moveTo>
                  <a:pt x="405638" y="0"/>
                </a:moveTo>
                <a:lnTo>
                  <a:pt x="28701" y="0"/>
                </a:lnTo>
                <a:lnTo>
                  <a:pt x="17530" y="2255"/>
                </a:lnTo>
                <a:lnTo>
                  <a:pt x="8407" y="8407"/>
                </a:lnTo>
                <a:lnTo>
                  <a:pt x="2255" y="17530"/>
                </a:lnTo>
                <a:lnTo>
                  <a:pt x="0" y="28701"/>
                </a:lnTo>
                <a:lnTo>
                  <a:pt x="0" y="143509"/>
                </a:lnTo>
                <a:lnTo>
                  <a:pt x="2255" y="154681"/>
                </a:lnTo>
                <a:lnTo>
                  <a:pt x="8407" y="163804"/>
                </a:lnTo>
                <a:lnTo>
                  <a:pt x="17530" y="169956"/>
                </a:lnTo>
                <a:lnTo>
                  <a:pt x="28701" y="172211"/>
                </a:lnTo>
                <a:lnTo>
                  <a:pt x="405638" y="172211"/>
                </a:lnTo>
                <a:lnTo>
                  <a:pt x="416809" y="169956"/>
                </a:lnTo>
                <a:lnTo>
                  <a:pt x="425932" y="163804"/>
                </a:lnTo>
                <a:lnTo>
                  <a:pt x="432084" y="154681"/>
                </a:lnTo>
                <a:lnTo>
                  <a:pt x="434340" y="143509"/>
                </a:lnTo>
                <a:lnTo>
                  <a:pt x="434340" y="28701"/>
                </a:lnTo>
                <a:lnTo>
                  <a:pt x="432084" y="17530"/>
                </a:lnTo>
                <a:lnTo>
                  <a:pt x="425932" y="8407"/>
                </a:lnTo>
                <a:lnTo>
                  <a:pt x="416809" y="2255"/>
                </a:lnTo>
                <a:lnTo>
                  <a:pt x="405638" y="0"/>
                </a:lnTo>
                <a:close/>
              </a:path>
            </a:pathLst>
          </a:custGeom>
          <a:solidFill>
            <a:srgbClr val="F2F2F2"/>
          </a:solidFill>
        </p:spPr>
        <p:txBody>
          <a:bodyPr wrap="square" lIns="0" tIns="0" rIns="0" bIns="0" rtlCol="0"/>
          <a:lstStyle/>
          <a:p>
            <a:endParaRPr/>
          </a:p>
        </p:txBody>
      </p:sp>
      <p:sp>
        <p:nvSpPr>
          <p:cNvPr id="14" name="object 14"/>
          <p:cNvSpPr/>
          <p:nvPr/>
        </p:nvSpPr>
        <p:spPr>
          <a:xfrm>
            <a:off x="9506711" y="566927"/>
            <a:ext cx="434340" cy="172720"/>
          </a:xfrm>
          <a:custGeom>
            <a:avLst/>
            <a:gdLst/>
            <a:ahLst/>
            <a:cxnLst/>
            <a:rect l="l" t="t" r="r" b="b"/>
            <a:pathLst>
              <a:path w="434340" h="172720">
                <a:moveTo>
                  <a:pt x="0" y="28701"/>
                </a:moveTo>
                <a:lnTo>
                  <a:pt x="2255" y="17530"/>
                </a:lnTo>
                <a:lnTo>
                  <a:pt x="8407" y="8407"/>
                </a:lnTo>
                <a:lnTo>
                  <a:pt x="17530" y="2255"/>
                </a:lnTo>
                <a:lnTo>
                  <a:pt x="28701" y="0"/>
                </a:lnTo>
                <a:lnTo>
                  <a:pt x="405638" y="0"/>
                </a:lnTo>
                <a:lnTo>
                  <a:pt x="416809" y="2255"/>
                </a:lnTo>
                <a:lnTo>
                  <a:pt x="425932" y="8407"/>
                </a:lnTo>
                <a:lnTo>
                  <a:pt x="432084" y="17530"/>
                </a:lnTo>
                <a:lnTo>
                  <a:pt x="434340" y="28701"/>
                </a:lnTo>
                <a:lnTo>
                  <a:pt x="434340" y="143509"/>
                </a:lnTo>
                <a:lnTo>
                  <a:pt x="432084" y="154681"/>
                </a:lnTo>
                <a:lnTo>
                  <a:pt x="425932" y="163804"/>
                </a:lnTo>
                <a:lnTo>
                  <a:pt x="416809" y="169956"/>
                </a:lnTo>
                <a:lnTo>
                  <a:pt x="405638" y="172211"/>
                </a:lnTo>
                <a:lnTo>
                  <a:pt x="28701" y="172211"/>
                </a:lnTo>
                <a:lnTo>
                  <a:pt x="17530" y="169956"/>
                </a:lnTo>
                <a:lnTo>
                  <a:pt x="8407" y="163804"/>
                </a:lnTo>
                <a:lnTo>
                  <a:pt x="2255" y="154681"/>
                </a:lnTo>
                <a:lnTo>
                  <a:pt x="0" y="143509"/>
                </a:lnTo>
                <a:lnTo>
                  <a:pt x="0" y="28701"/>
                </a:lnTo>
                <a:close/>
              </a:path>
            </a:pathLst>
          </a:custGeom>
          <a:ln w="6095">
            <a:solidFill>
              <a:srgbClr val="A7A8A7"/>
            </a:solidFill>
          </a:ln>
        </p:spPr>
        <p:txBody>
          <a:bodyPr wrap="square" lIns="0" tIns="0" rIns="0" bIns="0" rtlCol="0"/>
          <a:lstStyle/>
          <a:p>
            <a:endParaRPr/>
          </a:p>
        </p:txBody>
      </p:sp>
      <p:sp>
        <p:nvSpPr>
          <p:cNvPr id="15" name="object 15"/>
          <p:cNvSpPr/>
          <p:nvPr/>
        </p:nvSpPr>
        <p:spPr>
          <a:xfrm>
            <a:off x="9983724" y="566929"/>
            <a:ext cx="428625" cy="172720"/>
          </a:xfrm>
          <a:custGeom>
            <a:avLst/>
            <a:gdLst/>
            <a:ahLst/>
            <a:cxnLst/>
            <a:rect l="l" t="t" r="r" b="b"/>
            <a:pathLst>
              <a:path w="428625" h="172720">
                <a:moveTo>
                  <a:pt x="399542" y="0"/>
                </a:moveTo>
                <a:lnTo>
                  <a:pt x="28701" y="0"/>
                </a:lnTo>
                <a:lnTo>
                  <a:pt x="17530" y="2255"/>
                </a:lnTo>
                <a:lnTo>
                  <a:pt x="8407" y="8407"/>
                </a:lnTo>
                <a:lnTo>
                  <a:pt x="2255" y="17530"/>
                </a:lnTo>
                <a:lnTo>
                  <a:pt x="0" y="28701"/>
                </a:lnTo>
                <a:lnTo>
                  <a:pt x="0" y="143509"/>
                </a:lnTo>
                <a:lnTo>
                  <a:pt x="2255" y="154681"/>
                </a:lnTo>
                <a:lnTo>
                  <a:pt x="8407" y="163804"/>
                </a:lnTo>
                <a:lnTo>
                  <a:pt x="17530" y="169956"/>
                </a:lnTo>
                <a:lnTo>
                  <a:pt x="28701" y="172211"/>
                </a:lnTo>
                <a:lnTo>
                  <a:pt x="399542" y="172211"/>
                </a:lnTo>
                <a:lnTo>
                  <a:pt x="410713" y="169956"/>
                </a:lnTo>
                <a:lnTo>
                  <a:pt x="419836" y="163804"/>
                </a:lnTo>
                <a:lnTo>
                  <a:pt x="425988" y="154681"/>
                </a:lnTo>
                <a:lnTo>
                  <a:pt x="428244" y="143509"/>
                </a:lnTo>
                <a:lnTo>
                  <a:pt x="428244" y="28701"/>
                </a:lnTo>
                <a:lnTo>
                  <a:pt x="425988" y="17530"/>
                </a:lnTo>
                <a:lnTo>
                  <a:pt x="419836" y="8407"/>
                </a:lnTo>
                <a:lnTo>
                  <a:pt x="410713" y="2255"/>
                </a:lnTo>
                <a:lnTo>
                  <a:pt x="399542" y="0"/>
                </a:lnTo>
                <a:close/>
              </a:path>
            </a:pathLst>
          </a:custGeom>
          <a:solidFill>
            <a:srgbClr val="F2F2F2"/>
          </a:solidFill>
        </p:spPr>
        <p:txBody>
          <a:bodyPr wrap="square" lIns="0" tIns="0" rIns="0" bIns="0" rtlCol="0"/>
          <a:lstStyle/>
          <a:p>
            <a:endParaRPr/>
          </a:p>
        </p:txBody>
      </p:sp>
      <p:sp>
        <p:nvSpPr>
          <p:cNvPr id="16" name="object 16"/>
          <p:cNvSpPr/>
          <p:nvPr/>
        </p:nvSpPr>
        <p:spPr>
          <a:xfrm>
            <a:off x="9983724" y="566929"/>
            <a:ext cx="428625" cy="172720"/>
          </a:xfrm>
          <a:custGeom>
            <a:avLst/>
            <a:gdLst/>
            <a:ahLst/>
            <a:cxnLst/>
            <a:rect l="l" t="t" r="r" b="b"/>
            <a:pathLst>
              <a:path w="428625" h="172720">
                <a:moveTo>
                  <a:pt x="0" y="28701"/>
                </a:moveTo>
                <a:lnTo>
                  <a:pt x="2255" y="17530"/>
                </a:lnTo>
                <a:lnTo>
                  <a:pt x="8407" y="8407"/>
                </a:lnTo>
                <a:lnTo>
                  <a:pt x="17530" y="2255"/>
                </a:lnTo>
                <a:lnTo>
                  <a:pt x="28701" y="0"/>
                </a:lnTo>
                <a:lnTo>
                  <a:pt x="399542" y="0"/>
                </a:lnTo>
                <a:lnTo>
                  <a:pt x="410713" y="2255"/>
                </a:lnTo>
                <a:lnTo>
                  <a:pt x="419836" y="8407"/>
                </a:lnTo>
                <a:lnTo>
                  <a:pt x="425988" y="17530"/>
                </a:lnTo>
                <a:lnTo>
                  <a:pt x="428244" y="28701"/>
                </a:lnTo>
                <a:lnTo>
                  <a:pt x="428244" y="143509"/>
                </a:lnTo>
                <a:lnTo>
                  <a:pt x="425988" y="154681"/>
                </a:lnTo>
                <a:lnTo>
                  <a:pt x="419836" y="163804"/>
                </a:lnTo>
                <a:lnTo>
                  <a:pt x="410713" y="169956"/>
                </a:lnTo>
                <a:lnTo>
                  <a:pt x="399542" y="172211"/>
                </a:lnTo>
                <a:lnTo>
                  <a:pt x="28701" y="172211"/>
                </a:lnTo>
                <a:lnTo>
                  <a:pt x="17530" y="169956"/>
                </a:lnTo>
                <a:lnTo>
                  <a:pt x="8407" y="163804"/>
                </a:lnTo>
                <a:lnTo>
                  <a:pt x="2255" y="154681"/>
                </a:lnTo>
                <a:lnTo>
                  <a:pt x="0" y="143509"/>
                </a:lnTo>
                <a:lnTo>
                  <a:pt x="0" y="28701"/>
                </a:lnTo>
                <a:close/>
              </a:path>
            </a:pathLst>
          </a:custGeom>
          <a:ln w="6096">
            <a:solidFill>
              <a:srgbClr val="A7A8A7"/>
            </a:solidFill>
          </a:ln>
        </p:spPr>
        <p:txBody>
          <a:bodyPr wrap="square" lIns="0" tIns="0" rIns="0" bIns="0" rtlCol="0"/>
          <a:lstStyle/>
          <a:p>
            <a:endParaRPr/>
          </a:p>
        </p:txBody>
      </p:sp>
      <p:sp>
        <p:nvSpPr>
          <p:cNvPr id="17" name="object 17"/>
          <p:cNvSpPr/>
          <p:nvPr/>
        </p:nvSpPr>
        <p:spPr>
          <a:xfrm>
            <a:off x="10454641" y="566927"/>
            <a:ext cx="429895" cy="172720"/>
          </a:xfrm>
          <a:custGeom>
            <a:avLst/>
            <a:gdLst/>
            <a:ahLst/>
            <a:cxnLst/>
            <a:rect l="l" t="t" r="r" b="b"/>
            <a:pathLst>
              <a:path w="429895" h="172720">
                <a:moveTo>
                  <a:pt x="401066" y="0"/>
                </a:moveTo>
                <a:lnTo>
                  <a:pt x="28701" y="0"/>
                </a:lnTo>
                <a:lnTo>
                  <a:pt x="17530" y="2255"/>
                </a:lnTo>
                <a:lnTo>
                  <a:pt x="8407" y="8407"/>
                </a:lnTo>
                <a:lnTo>
                  <a:pt x="2255" y="17530"/>
                </a:lnTo>
                <a:lnTo>
                  <a:pt x="0" y="28701"/>
                </a:lnTo>
                <a:lnTo>
                  <a:pt x="0" y="143509"/>
                </a:lnTo>
                <a:lnTo>
                  <a:pt x="2255" y="154681"/>
                </a:lnTo>
                <a:lnTo>
                  <a:pt x="8407" y="163804"/>
                </a:lnTo>
                <a:lnTo>
                  <a:pt x="17530" y="169956"/>
                </a:lnTo>
                <a:lnTo>
                  <a:pt x="28701" y="172211"/>
                </a:lnTo>
                <a:lnTo>
                  <a:pt x="401066" y="172211"/>
                </a:lnTo>
                <a:lnTo>
                  <a:pt x="412237" y="169956"/>
                </a:lnTo>
                <a:lnTo>
                  <a:pt x="421360" y="163804"/>
                </a:lnTo>
                <a:lnTo>
                  <a:pt x="427512" y="154681"/>
                </a:lnTo>
                <a:lnTo>
                  <a:pt x="429768" y="143509"/>
                </a:lnTo>
                <a:lnTo>
                  <a:pt x="429768" y="28701"/>
                </a:lnTo>
                <a:lnTo>
                  <a:pt x="427512" y="17530"/>
                </a:lnTo>
                <a:lnTo>
                  <a:pt x="421360" y="8407"/>
                </a:lnTo>
                <a:lnTo>
                  <a:pt x="412237" y="2255"/>
                </a:lnTo>
                <a:lnTo>
                  <a:pt x="401066" y="0"/>
                </a:lnTo>
                <a:close/>
              </a:path>
            </a:pathLst>
          </a:custGeom>
          <a:solidFill>
            <a:srgbClr val="F2F2F2"/>
          </a:solidFill>
        </p:spPr>
        <p:txBody>
          <a:bodyPr wrap="square" lIns="0" tIns="0" rIns="0" bIns="0" rtlCol="0"/>
          <a:lstStyle/>
          <a:p>
            <a:endParaRPr/>
          </a:p>
        </p:txBody>
      </p:sp>
      <p:sp>
        <p:nvSpPr>
          <p:cNvPr id="18" name="object 18"/>
          <p:cNvSpPr/>
          <p:nvPr/>
        </p:nvSpPr>
        <p:spPr>
          <a:xfrm>
            <a:off x="10454641" y="566927"/>
            <a:ext cx="429895" cy="172720"/>
          </a:xfrm>
          <a:custGeom>
            <a:avLst/>
            <a:gdLst/>
            <a:ahLst/>
            <a:cxnLst/>
            <a:rect l="l" t="t" r="r" b="b"/>
            <a:pathLst>
              <a:path w="429895" h="172720">
                <a:moveTo>
                  <a:pt x="0" y="28701"/>
                </a:moveTo>
                <a:lnTo>
                  <a:pt x="2255" y="17530"/>
                </a:lnTo>
                <a:lnTo>
                  <a:pt x="8407" y="8407"/>
                </a:lnTo>
                <a:lnTo>
                  <a:pt x="17530" y="2255"/>
                </a:lnTo>
                <a:lnTo>
                  <a:pt x="28701" y="0"/>
                </a:lnTo>
                <a:lnTo>
                  <a:pt x="401066" y="0"/>
                </a:lnTo>
                <a:lnTo>
                  <a:pt x="412237" y="2255"/>
                </a:lnTo>
                <a:lnTo>
                  <a:pt x="421360" y="8407"/>
                </a:lnTo>
                <a:lnTo>
                  <a:pt x="427512" y="17530"/>
                </a:lnTo>
                <a:lnTo>
                  <a:pt x="429768" y="28701"/>
                </a:lnTo>
                <a:lnTo>
                  <a:pt x="429768" y="143509"/>
                </a:lnTo>
                <a:lnTo>
                  <a:pt x="427512" y="154681"/>
                </a:lnTo>
                <a:lnTo>
                  <a:pt x="421360" y="163804"/>
                </a:lnTo>
                <a:lnTo>
                  <a:pt x="412237" y="169956"/>
                </a:lnTo>
                <a:lnTo>
                  <a:pt x="401066" y="172211"/>
                </a:lnTo>
                <a:lnTo>
                  <a:pt x="28701" y="172211"/>
                </a:lnTo>
                <a:lnTo>
                  <a:pt x="17530" y="169956"/>
                </a:lnTo>
                <a:lnTo>
                  <a:pt x="8407" y="163804"/>
                </a:lnTo>
                <a:lnTo>
                  <a:pt x="2255" y="154681"/>
                </a:lnTo>
                <a:lnTo>
                  <a:pt x="0" y="143509"/>
                </a:lnTo>
                <a:lnTo>
                  <a:pt x="0" y="28701"/>
                </a:lnTo>
                <a:close/>
              </a:path>
            </a:pathLst>
          </a:custGeom>
          <a:ln w="6096">
            <a:solidFill>
              <a:srgbClr val="A7A8A7"/>
            </a:solidFill>
          </a:ln>
        </p:spPr>
        <p:txBody>
          <a:bodyPr wrap="square" lIns="0" tIns="0" rIns="0" bIns="0" rtlCol="0"/>
          <a:lstStyle/>
          <a:p>
            <a:endParaRPr/>
          </a:p>
        </p:txBody>
      </p:sp>
      <p:sp>
        <p:nvSpPr>
          <p:cNvPr id="19" name="object 19"/>
          <p:cNvSpPr txBox="1"/>
          <p:nvPr/>
        </p:nvSpPr>
        <p:spPr>
          <a:xfrm>
            <a:off x="9521437" y="392075"/>
            <a:ext cx="1360805" cy="323850"/>
          </a:xfrm>
          <a:prstGeom prst="rect">
            <a:avLst/>
          </a:prstGeom>
        </p:spPr>
        <p:txBody>
          <a:bodyPr vert="horz" wrap="square" lIns="0" tIns="0" rIns="0" bIns="0" rtlCol="0">
            <a:spAutoFit/>
          </a:bodyPr>
          <a:lstStyle/>
          <a:p>
            <a:pPr marL="24765" marR="5080" indent="-12700">
              <a:lnSpc>
                <a:spcPct val="147200"/>
              </a:lnSpc>
            </a:pPr>
            <a:r>
              <a:rPr sz="700" b="1" spc="-10" dirty="0">
                <a:latin typeface="Meiryo UI"/>
                <a:cs typeface="Meiryo UI"/>
              </a:rPr>
              <a:t>４．目的達成のための施策  </a:t>
            </a:r>
            <a:r>
              <a:rPr sz="700" b="1" spc="-5" dirty="0">
                <a:latin typeface="Meiryo UI"/>
                <a:cs typeface="Meiryo UI"/>
              </a:rPr>
              <a:t>経済社会   安全・安心 </a:t>
            </a:r>
            <a:r>
              <a:rPr sz="700" b="1" spc="100" dirty="0">
                <a:latin typeface="Meiryo UI"/>
                <a:cs typeface="Meiryo UI"/>
              </a:rPr>
              <a:t> </a:t>
            </a:r>
            <a:r>
              <a:rPr sz="700" b="1" spc="-5" dirty="0">
                <a:latin typeface="Meiryo UI"/>
                <a:cs typeface="Meiryo UI"/>
              </a:rPr>
              <a:t>国際・安保</a:t>
            </a:r>
            <a:endParaRPr sz="700">
              <a:latin typeface="Meiryo UI"/>
              <a:cs typeface="Meiryo UI"/>
            </a:endParaRPr>
          </a:p>
        </p:txBody>
      </p:sp>
      <p:sp>
        <p:nvSpPr>
          <p:cNvPr id="20" name="object 20"/>
          <p:cNvSpPr/>
          <p:nvPr/>
        </p:nvSpPr>
        <p:spPr>
          <a:xfrm>
            <a:off x="9506711" y="762001"/>
            <a:ext cx="1377950" cy="119380"/>
          </a:xfrm>
          <a:custGeom>
            <a:avLst/>
            <a:gdLst/>
            <a:ahLst/>
            <a:cxnLst/>
            <a:rect l="l" t="t" r="r" b="b"/>
            <a:pathLst>
              <a:path w="1377950" h="119380">
                <a:moveTo>
                  <a:pt x="1357884" y="0"/>
                </a:moveTo>
                <a:lnTo>
                  <a:pt x="19812" y="0"/>
                </a:lnTo>
                <a:lnTo>
                  <a:pt x="12097" y="1556"/>
                </a:lnTo>
                <a:lnTo>
                  <a:pt x="5800" y="5800"/>
                </a:lnTo>
                <a:lnTo>
                  <a:pt x="1556" y="12097"/>
                </a:lnTo>
                <a:lnTo>
                  <a:pt x="0" y="19812"/>
                </a:lnTo>
                <a:lnTo>
                  <a:pt x="0" y="99060"/>
                </a:lnTo>
                <a:lnTo>
                  <a:pt x="1556" y="106768"/>
                </a:lnTo>
                <a:lnTo>
                  <a:pt x="5800" y="113066"/>
                </a:lnTo>
                <a:lnTo>
                  <a:pt x="12097" y="117314"/>
                </a:lnTo>
                <a:lnTo>
                  <a:pt x="19812" y="118872"/>
                </a:lnTo>
                <a:lnTo>
                  <a:pt x="1357884" y="118872"/>
                </a:lnTo>
                <a:lnTo>
                  <a:pt x="1365598" y="117314"/>
                </a:lnTo>
                <a:lnTo>
                  <a:pt x="1371895" y="113066"/>
                </a:lnTo>
                <a:lnTo>
                  <a:pt x="1376139" y="106768"/>
                </a:lnTo>
                <a:lnTo>
                  <a:pt x="1377696" y="99060"/>
                </a:lnTo>
                <a:lnTo>
                  <a:pt x="1377696" y="19812"/>
                </a:lnTo>
                <a:lnTo>
                  <a:pt x="1376139" y="12097"/>
                </a:lnTo>
                <a:lnTo>
                  <a:pt x="1371895" y="5800"/>
                </a:lnTo>
                <a:lnTo>
                  <a:pt x="1365598" y="1556"/>
                </a:lnTo>
                <a:lnTo>
                  <a:pt x="1357884" y="0"/>
                </a:lnTo>
                <a:close/>
              </a:path>
            </a:pathLst>
          </a:custGeom>
          <a:solidFill>
            <a:srgbClr val="F2F2F2"/>
          </a:solidFill>
        </p:spPr>
        <p:txBody>
          <a:bodyPr wrap="square" lIns="0" tIns="0" rIns="0" bIns="0" rtlCol="0"/>
          <a:lstStyle/>
          <a:p>
            <a:endParaRPr/>
          </a:p>
        </p:txBody>
      </p:sp>
      <p:sp>
        <p:nvSpPr>
          <p:cNvPr id="21" name="object 21"/>
          <p:cNvSpPr/>
          <p:nvPr/>
        </p:nvSpPr>
        <p:spPr>
          <a:xfrm>
            <a:off x="9506711" y="762001"/>
            <a:ext cx="1377950" cy="119380"/>
          </a:xfrm>
          <a:custGeom>
            <a:avLst/>
            <a:gdLst/>
            <a:ahLst/>
            <a:cxnLst/>
            <a:rect l="l" t="t" r="r" b="b"/>
            <a:pathLst>
              <a:path w="1377950" h="119380">
                <a:moveTo>
                  <a:pt x="0" y="19812"/>
                </a:moveTo>
                <a:lnTo>
                  <a:pt x="1556" y="12097"/>
                </a:lnTo>
                <a:lnTo>
                  <a:pt x="5800" y="5800"/>
                </a:lnTo>
                <a:lnTo>
                  <a:pt x="12097" y="1556"/>
                </a:lnTo>
                <a:lnTo>
                  <a:pt x="19812" y="0"/>
                </a:lnTo>
                <a:lnTo>
                  <a:pt x="1357884" y="0"/>
                </a:lnTo>
                <a:lnTo>
                  <a:pt x="1365598" y="1556"/>
                </a:lnTo>
                <a:lnTo>
                  <a:pt x="1371895" y="5800"/>
                </a:lnTo>
                <a:lnTo>
                  <a:pt x="1376139" y="12097"/>
                </a:lnTo>
                <a:lnTo>
                  <a:pt x="1377696" y="19812"/>
                </a:lnTo>
                <a:lnTo>
                  <a:pt x="1377696" y="99060"/>
                </a:lnTo>
                <a:lnTo>
                  <a:pt x="1376139" y="106768"/>
                </a:lnTo>
                <a:lnTo>
                  <a:pt x="1371895" y="113066"/>
                </a:lnTo>
                <a:lnTo>
                  <a:pt x="1365598" y="117314"/>
                </a:lnTo>
                <a:lnTo>
                  <a:pt x="1357884" y="118872"/>
                </a:lnTo>
                <a:lnTo>
                  <a:pt x="19812" y="118872"/>
                </a:lnTo>
                <a:lnTo>
                  <a:pt x="12097" y="117314"/>
                </a:lnTo>
                <a:lnTo>
                  <a:pt x="5800" y="113066"/>
                </a:lnTo>
                <a:lnTo>
                  <a:pt x="1556" y="106768"/>
                </a:lnTo>
                <a:lnTo>
                  <a:pt x="0" y="99060"/>
                </a:lnTo>
                <a:lnTo>
                  <a:pt x="0" y="19812"/>
                </a:lnTo>
                <a:close/>
              </a:path>
            </a:pathLst>
          </a:custGeom>
          <a:ln w="6096">
            <a:solidFill>
              <a:srgbClr val="A7A8A7"/>
            </a:solidFill>
          </a:ln>
        </p:spPr>
        <p:txBody>
          <a:bodyPr wrap="square" lIns="0" tIns="0" rIns="0" bIns="0" rtlCol="0"/>
          <a:lstStyle/>
          <a:p>
            <a:endParaRPr/>
          </a:p>
        </p:txBody>
      </p:sp>
      <p:sp>
        <p:nvSpPr>
          <p:cNvPr id="22" name="object 22"/>
          <p:cNvSpPr txBox="1"/>
          <p:nvPr/>
        </p:nvSpPr>
        <p:spPr>
          <a:xfrm>
            <a:off x="9805771" y="767579"/>
            <a:ext cx="778510" cy="107722"/>
          </a:xfrm>
          <a:prstGeom prst="rect">
            <a:avLst/>
          </a:prstGeom>
        </p:spPr>
        <p:txBody>
          <a:bodyPr vert="horz" wrap="square" lIns="0" tIns="0" rIns="0" bIns="0" rtlCol="0">
            <a:spAutoFit/>
          </a:bodyPr>
          <a:lstStyle/>
          <a:p>
            <a:pPr marL="12700"/>
            <a:r>
              <a:rPr sz="700" b="1" spc="-5" dirty="0">
                <a:latin typeface="Meiryo UI"/>
                <a:cs typeface="Meiryo UI"/>
              </a:rPr>
              <a:t>研究開発</a:t>
            </a:r>
            <a:r>
              <a:rPr sz="700" b="1" spc="-10" dirty="0">
                <a:latin typeface="Meiryo UI"/>
                <a:cs typeface="Meiryo UI"/>
              </a:rPr>
              <a:t>・</a:t>
            </a:r>
            <a:r>
              <a:rPr sz="700" b="1" spc="-5" dirty="0">
                <a:latin typeface="Meiryo UI"/>
                <a:cs typeface="Meiryo UI"/>
              </a:rPr>
              <a:t>人材育成</a:t>
            </a:r>
            <a:endParaRPr sz="700">
              <a:latin typeface="Meiryo UI"/>
              <a:cs typeface="Meiryo UI"/>
            </a:endParaRPr>
          </a:p>
        </p:txBody>
      </p:sp>
      <p:sp>
        <p:nvSpPr>
          <p:cNvPr id="23" name="object 23"/>
          <p:cNvSpPr/>
          <p:nvPr/>
        </p:nvSpPr>
        <p:spPr>
          <a:xfrm>
            <a:off x="9489947" y="917447"/>
            <a:ext cx="1416050" cy="106680"/>
          </a:xfrm>
          <a:custGeom>
            <a:avLst/>
            <a:gdLst/>
            <a:ahLst/>
            <a:cxnLst/>
            <a:rect l="l" t="t" r="r" b="b"/>
            <a:pathLst>
              <a:path w="1416050" h="106680">
                <a:moveTo>
                  <a:pt x="1407833" y="0"/>
                </a:moveTo>
                <a:lnTo>
                  <a:pt x="7962" y="0"/>
                </a:lnTo>
                <a:lnTo>
                  <a:pt x="0" y="7962"/>
                </a:lnTo>
                <a:lnTo>
                  <a:pt x="0" y="98717"/>
                </a:lnTo>
                <a:lnTo>
                  <a:pt x="7962" y="106679"/>
                </a:lnTo>
                <a:lnTo>
                  <a:pt x="1407833" y="106679"/>
                </a:lnTo>
                <a:lnTo>
                  <a:pt x="1415796" y="98717"/>
                </a:lnTo>
                <a:lnTo>
                  <a:pt x="1415796" y="7962"/>
                </a:lnTo>
                <a:lnTo>
                  <a:pt x="1407833" y="0"/>
                </a:lnTo>
                <a:close/>
              </a:path>
            </a:pathLst>
          </a:custGeom>
          <a:solidFill>
            <a:srgbClr val="F2F2F2"/>
          </a:solidFill>
        </p:spPr>
        <p:txBody>
          <a:bodyPr wrap="square" lIns="0" tIns="0" rIns="0" bIns="0" rtlCol="0"/>
          <a:lstStyle/>
          <a:p>
            <a:endParaRPr/>
          </a:p>
        </p:txBody>
      </p:sp>
      <p:sp>
        <p:nvSpPr>
          <p:cNvPr id="24" name="object 24"/>
          <p:cNvSpPr/>
          <p:nvPr/>
        </p:nvSpPr>
        <p:spPr>
          <a:xfrm>
            <a:off x="9489947" y="917447"/>
            <a:ext cx="1416050" cy="106680"/>
          </a:xfrm>
          <a:custGeom>
            <a:avLst/>
            <a:gdLst/>
            <a:ahLst/>
            <a:cxnLst/>
            <a:rect l="l" t="t" r="r" b="b"/>
            <a:pathLst>
              <a:path w="1416050" h="106680">
                <a:moveTo>
                  <a:pt x="0" y="17779"/>
                </a:moveTo>
                <a:lnTo>
                  <a:pt x="0" y="7962"/>
                </a:lnTo>
                <a:lnTo>
                  <a:pt x="7962" y="0"/>
                </a:lnTo>
                <a:lnTo>
                  <a:pt x="17780" y="0"/>
                </a:lnTo>
                <a:lnTo>
                  <a:pt x="1398016" y="0"/>
                </a:lnTo>
                <a:lnTo>
                  <a:pt x="1407833" y="0"/>
                </a:lnTo>
                <a:lnTo>
                  <a:pt x="1415796" y="7962"/>
                </a:lnTo>
                <a:lnTo>
                  <a:pt x="1415796" y="17779"/>
                </a:lnTo>
                <a:lnTo>
                  <a:pt x="1415796" y="88899"/>
                </a:lnTo>
                <a:lnTo>
                  <a:pt x="1415796" y="98717"/>
                </a:lnTo>
                <a:lnTo>
                  <a:pt x="1407833" y="106679"/>
                </a:lnTo>
                <a:lnTo>
                  <a:pt x="1398016" y="106679"/>
                </a:lnTo>
                <a:lnTo>
                  <a:pt x="17780" y="106679"/>
                </a:lnTo>
                <a:lnTo>
                  <a:pt x="7962" y="106679"/>
                </a:lnTo>
                <a:lnTo>
                  <a:pt x="0" y="98717"/>
                </a:lnTo>
                <a:lnTo>
                  <a:pt x="0" y="88899"/>
                </a:lnTo>
                <a:lnTo>
                  <a:pt x="0" y="17779"/>
                </a:lnTo>
                <a:close/>
              </a:path>
            </a:pathLst>
          </a:custGeom>
          <a:ln w="6096">
            <a:solidFill>
              <a:srgbClr val="A7A8A7"/>
            </a:solidFill>
          </a:ln>
        </p:spPr>
        <p:txBody>
          <a:bodyPr wrap="square" lIns="0" tIns="0" rIns="0" bIns="0" rtlCol="0"/>
          <a:lstStyle/>
          <a:p>
            <a:endParaRPr/>
          </a:p>
        </p:txBody>
      </p:sp>
      <p:sp>
        <p:nvSpPr>
          <p:cNvPr id="25" name="object 25"/>
          <p:cNvSpPr/>
          <p:nvPr/>
        </p:nvSpPr>
        <p:spPr>
          <a:xfrm>
            <a:off x="1253489" y="1745736"/>
            <a:ext cx="9653270" cy="1545590"/>
          </a:xfrm>
          <a:custGeom>
            <a:avLst/>
            <a:gdLst/>
            <a:ahLst/>
            <a:cxnLst/>
            <a:rect l="l" t="t" r="r" b="b"/>
            <a:pathLst>
              <a:path w="9653270" h="1545589">
                <a:moveTo>
                  <a:pt x="0" y="120383"/>
                </a:moveTo>
                <a:lnTo>
                  <a:pt x="9460" y="73525"/>
                </a:lnTo>
                <a:lnTo>
                  <a:pt x="35259" y="35259"/>
                </a:lnTo>
                <a:lnTo>
                  <a:pt x="73525" y="9460"/>
                </a:lnTo>
                <a:lnTo>
                  <a:pt x="120383" y="0"/>
                </a:lnTo>
                <a:lnTo>
                  <a:pt x="9532632" y="0"/>
                </a:lnTo>
                <a:lnTo>
                  <a:pt x="9579490" y="9460"/>
                </a:lnTo>
                <a:lnTo>
                  <a:pt x="9617756" y="35259"/>
                </a:lnTo>
                <a:lnTo>
                  <a:pt x="9643555" y="73525"/>
                </a:lnTo>
                <a:lnTo>
                  <a:pt x="9653016" y="120383"/>
                </a:lnTo>
                <a:lnTo>
                  <a:pt x="9653016" y="1424965"/>
                </a:lnTo>
                <a:lnTo>
                  <a:pt x="9643555" y="1471821"/>
                </a:lnTo>
                <a:lnTo>
                  <a:pt x="9617756" y="1510082"/>
                </a:lnTo>
                <a:lnTo>
                  <a:pt x="9579490" y="1535877"/>
                </a:lnTo>
                <a:lnTo>
                  <a:pt x="9532632" y="1545335"/>
                </a:lnTo>
                <a:lnTo>
                  <a:pt x="120383" y="1545335"/>
                </a:lnTo>
                <a:lnTo>
                  <a:pt x="73525" y="1535877"/>
                </a:lnTo>
                <a:lnTo>
                  <a:pt x="35259" y="1510082"/>
                </a:lnTo>
                <a:lnTo>
                  <a:pt x="9460" y="1471821"/>
                </a:lnTo>
                <a:lnTo>
                  <a:pt x="0" y="1424965"/>
                </a:lnTo>
                <a:lnTo>
                  <a:pt x="0" y="120383"/>
                </a:lnTo>
                <a:close/>
              </a:path>
            </a:pathLst>
          </a:custGeom>
          <a:ln w="19812">
            <a:solidFill>
              <a:srgbClr val="1F4E79"/>
            </a:solidFill>
          </a:ln>
        </p:spPr>
        <p:txBody>
          <a:bodyPr wrap="square" lIns="0" tIns="0" rIns="0" bIns="0" rtlCol="0"/>
          <a:lstStyle/>
          <a:p>
            <a:endParaRPr/>
          </a:p>
        </p:txBody>
      </p:sp>
      <p:sp>
        <p:nvSpPr>
          <p:cNvPr id="26" name="object 26"/>
          <p:cNvSpPr txBox="1"/>
          <p:nvPr/>
        </p:nvSpPr>
        <p:spPr>
          <a:xfrm>
            <a:off x="1275704" y="2274972"/>
            <a:ext cx="1419860" cy="493395"/>
          </a:xfrm>
          <a:prstGeom prst="rect">
            <a:avLst/>
          </a:prstGeom>
        </p:spPr>
        <p:txBody>
          <a:bodyPr vert="horz" wrap="square" lIns="0" tIns="0" rIns="0" bIns="0" rtlCol="0">
            <a:spAutoFit/>
          </a:bodyPr>
          <a:lstStyle/>
          <a:p>
            <a:pPr marL="352425" marR="5080" indent="-340360">
              <a:tabLst>
                <a:tab pos="350520" algn="l"/>
              </a:tabLst>
            </a:pPr>
            <a:r>
              <a:rPr sz="1600" spc="-5" dirty="0">
                <a:solidFill>
                  <a:srgbClr val="1F4E79"/>
                </a:solidFill>
                <a:latin typeface="Meiryo UI"/>
                <a:cs typeface="Meiryo UI"/>
              </a:rPr>
              <a:t>１	サ</a:t>
            </a:r>
            <a:r>
              <a:rPr sz="1600" spc="-10" dirty="0">
                <a:solidFill>
                  <a:srgbClr val="1F4E79"/>
                </a:solidFill>
                <a:latin typeface="Meiryo UI"/>
                <a:cs typeface="Meiryo UI"/>
              </a:rPr>
              <a:t>イ</a:t>
            </a:r>
            <a:r>
              <a:rPr sz="1600" spc="-5" dirty="0">
                <a:solidFill>
                  <a:srgbClr val="1F4E79"/>
                </a:solidFill>
                <a:latin typeface="Meiryo UI"/>
                <a:cs typeface="Meiryo UI"/>
              </a:rPr>
              <a:t>バー空間  </a:t>
            </a:r>
            <a:r>
              <a:rPr sz="1600" spc="-10" dirty="0">
                <a:solidFill>
                  <a:srgbClr val="1F4E79"/>
                </a:solidFill>
                <a:latin typeface="Meiryo UI"/>
                <a:cs typeface="Meiryo UI"/>
              </a:rPr>
              <a:t>に係る認識</a:t>
            </a:r>
            <a:endParaRPr sz="1600">
              <a:latin typeface="Meiryo UI"/>
              <a:cs typeface="Meiryo UI"/>
            </a:endParaRPr>
          </a:p>
        </p:txBody>
      </p:sp>
      <p:sp>
        <p:nvSpPr>
          <p:cNvPr id="27" name="object 27"/>
          <p:cNvSpPr/>
          <p:nvPr/>
        </p:nvSpPr>
        <p:spPr>
          <a:xfrm>
            <a:off x="1253489" y="3513582"/>
            <a:ext cx="9653270" cy="632460"/>
          </a:xfrm>
          <a:custGeom>
            <a:avLst/>
            <a:gdLst/>
            <a:ahLst/>
            <a:cxnLst/>
            <a:rect l="l" t="t" r="r" b="b"/>
            <a:pathLst>
              <a:path w="9653270" h="632460">
                <a:moveTo>
                  <a:pt x="0" y="71005"/>
                </a:moveTo>
                <a:lnTo>
                  <a:pt x="5579" y="43366"/>
                </a:lnTo>
                <a:lnTo>
                  <a:pt x="20796" y="20796"/>
                </a:lnTo>
                <a:lnTo>
                  <a:pt x="43366" y="5579"/>
                </a:lnTo>
                <a:lnTo>
                  <a:pt x="71005" y="0"/>
                </a:lnTo>
                <a:lnTo>
                  <a:pt x="9582010" y="0"/>
                </a:lnTo>
                <a:lnTo>
                  <a:pt x="9609649" y="5579"/>
                </a:lnTo>
                <a:lnTo>
                  <a:pt x="9632219" y="20796"/>
                </a:lnTo>
                <a:lnTo>
                  <a:pt x="9647436" y="43366"/>
                </a:lnTo>
                <a:lnTo>
                  <a:pt x="9653016" y="71005"/>
                </a:lnTo>
                <a:lnTo>
                  <a:pt x="9653016" y="561454"/>
                </a:lnTo>
                <a:lnTo>
                  <a:pt x="9647436" y="589093"/>
                </a:lnTo>
                <a:lnTo>
                  <a:pt x="9632219" y="611663"/>
                </a:lnTo>
                <a:lnTo>
                  <a:pt x="9609649" y="626880"/>
                </a:lnTo>
                <a:lnTo>
                  <a:pt x="9582010" y="632460"/>
                </a:lnTo>
                <a:lnTo>
                  <a:pt x="71005" y="632460"/>
                </a:lnTo>
                <a:lnTo>
                  <a:pt x="43366" y="626880"/>
                </a:lnTo>
                <a:lnTo>
                  <a:pt x="20796" y="611663"/>
                </a:lnTo>
                <a:lnTo>
                  <a:pt x="5579" y="589093"/>
                </a:lnTo>
                <a:lnTo>
                  <a:pt x="0" y="561454"/>
                </a:lnTo>
                <a:lnTo>
                  <a:pt x="0" y="71005"/>
                </a:lnTo>
                <a:close/>
              </a:path>
            </a:pathLst>
          </a:custGeom>
          <a:ln w="19811">
            <a:solidFill>
              <a:srgbClr val="1F4E79"/>
            </a:solidFill>
          </a:ln>
        </p:spPr>
        <p:txBody>
          <a:bodyPr wrap="square" lIns="0" tIns="0" rIns="0" bIns="0" rtlCol="0"/>
          <a:lstStyle/>
          <a:p>
            <a:endParaRPr/>
          </a:p>
        </p:txBody>
      </p:sp>
      <p:sp>
        <p:nvSpPr>
          <p:cNvPr id="28" name="object 28"/>
          <p:cNvSpPr txBox="1"/>
          <p:nvPr/>
        </p:nvSpPr>
        <p:spPr>
          <a:xfrm>
            <a:off x="1261228" y="3708439"/>
            <a:ext cx="769620" cy="249554"/>
          </a:xfrm>
          <a:prstGeom prst="rect">
            <a:avLst/>
          </a:prstGeom>
        </p:spPr>
        <p:txBody>
          <a:bodyPr vert="horz" wrap="square" lIns="0" tIns="0" rIns="0" bIns="0" rtlCol="0">
            <a:spAutoFit/>
          </a:bodyPr>
          <a:lstStyle/>
          <a:p>
            <a:pPr marL="12700">
              <a:tabLst>
                <a:tab pos="350520" algn="l"/>
              </a:tabLst>
            </a:pPr>
            <a:r>
              <a:rPr sz="1600" spc="-5" dirty="0">
                <a:solidFill>
                  <a:srgbClr val="1F4E79"/>
                </a:solidFill>
                <a:latin typeface="Meiryo UI"/>
                <a:cs typeface="Meiryo UI"/>
              </a:rPr>
              <a:t>２	目的</a:t>
            </a:r>
            <a:endParaRPr sz="1600">
              <a:latin typeface="Meiryo UI"/>
              <a:cs typeface="Meiryo UI"/>
            </a:endParaRPr>
          </a:p>
        </p:txBody>
      </p:sp>
      <p:sp>
        <p:nvSpPr>
          <p:cNvPr id="29" name="object 29"/>
          <p:cNvSpPr/>
          <p:nvPr/>
        </p:nvSpPr>
        <p:spPr>
          <a:xfrm>
            <a:off x="3008376" y="1697736"/>
            <a:ext cx="1351787" cy="501395"/>
          </a:xfrm>
          <a:prstGeom prst="rect">
            <a:avLst/>
          </a:prstGeom>
          <a:blipFill>
            <a:blip r:embed="rId2" cstate="print"/>
            <a:stretch>
              <a:fillRect/>
            </a:stretch>
          </a:blipFill>
        </p:spPr>
        <p:txBody>
          <a:bodyPr wrap="square" lIns="0" tIns="0" rIns="0" bIns="0" rtlCol="0"/>
          <a:lstStyle/>
          <a:p>
            <a:endParaRPr/>
          </a:p>
        </p:txBody>
      </p:sp>
      <p:sp>
        <p:nvSpPr>
          <p:cNvPr id="30" name="object 30"/>
          <p:cNvSpPr/>
          <p:nvPr/>
        </p:nvSpPr>
        <p:spPr>
          <a:xfrm>
            <a:off x="3008377" y="1895868"/>
            <a:ext cx="5237987" cy="501382"/>
          </a:xfrm>
          <a:prstGeom prst="rect">
            <a:avLst/>
          </a:prstGeom>
          <a:blipFill>
            <a:blip r:embed="rId3" cstate="print"/>
            <a:stretch>
              <a:fillRect/>
            </a:stretch>
          </a:blipFill>
        </p:spPr>
        <p:txBody>
          <a:bodyPr wrap="square" lIns="0" tIns="0" rIns="0" bIns="0" rtlCol="0"/>
          <a:lstStyle/>
          <a:p>
            <a:endParaRPr/>
          </a:p>
        </p:txBody>
      </p:sp>
      <p:sp>
        <p:nvSpPr>
          <p:cNvPr id="31" name="object 31"/>
          <p:cNvSpPr/>
          <p:nvPr/>
        </p:nvSpPr>
        <p:spPr>
          <a:xfrm>
            <a:off x="8122919" y="2170188"/>
            <a:ext cx="2740150" cy="501382"/>
          </a:xfrm>
          <a:prstGeom prst="rect">
            <a:avLst/>
          </a:prstGeom>
          <a:blipFill>
            <a:blip r:embed="rId4" cstate="print"/>
            <a:stretch>
              <a:fillRect/>
            </a:stretch>
          </a:blipFill>
        </p:spPr>
        <p:txBody>
          <a:bodyPr wrap="square" lIns="0" tIns="0" rIns="0" bIns="0" rtlCol="0"/>
          <a:lstStyle/>
          <a:p>
            <a:endParaRPr/>
          </a:p>
        </p:txBody>
      </p:sp>
      <p:sp>
        <p:nvSpPr>
          <p:cNvPr id="32" name="object 32"/>
          <p:cNvSpPr/>
          <p:nvPr/>
        </p:nvSpPr>
        <p:spPr>
          <a:xfrm>
            <a:off x="3025140" y="2368296"/>
            <a:ext cx="2130551" cy="501395"/>
          </a:xfrm>
          <a:prstGeom prst="rect">
            <a:avLst/>
          </a:prstGeom>
          <a:blipFill>
            <a:blip r:embed="rId5" cstate="print"/>
            <a:stretch>
              <a:fillRect/>
            </a:stretch>
          </a:blipFill>
        </p:spPr>
        <p:txBody>
          <a:bodyPr wrap="square" lIns="0" tIns="0" rIns="0" bIns="0" rtlCol="0"/>
          <a:lstStyle/>
          <a:p>
            <a:endParaRPr/>
          </a:p>
        </p:txBody>
      </p:sp>
      <p:sp>
        <p:nvSpPr>
          <p:cNvPr id="33" name="object 33"/>
          <p:cNvSpPr/>
          <p:nvPr/>
        </p:nvSpPr>
        <p:spPr>
          <a:xfrm>
            <a:off x="4802124" y="2368296"/>
            <a:ext cx="684275" cy="501395"/>
          </a:xfrm>
          <a:prstGeom prst="rect">
            <a:avLst/>
          </a:prstGeom>
          <a:blipFill>
            <a:blip r:embed="rId6" cstate="print"/>
            <a:stretch>
              <a:fillRect/>
            </a:stretch>
          </a:blipFill>
        </p:spPr>
        <p:txBody>
          <a:bodyPr wrap="square" lIns="0" tIns="0" rIns="0" bIns="0" rtlCol="0"/>
          <a:lstStyle/>
          <a:p>
            <a:endParaRPr/>
          </a:p>
        </p:txBody>
      </p:sp>
      <p:sp>
        <p:nvSpPr>
          <p:cNvPr id="34" name="object 34"/>
          <p:cNvSpPr/>
          <p:nvPr/>
        </p:nvSpPr>
        <p:spPr>
          <a:xfrm>
            <a:off x="5132832" y="2368296"/>
            <a:ext cx="425195" cy="501395"/>
          </a:xfrm>
          <a:prstGeom prst="rect">
            <a:avLst/>
          </a:prstGeom>
          <a:blipFill>
            <a:blip r:embed="rId7" cstate="print"/>
            <a:stretch>
              <a:fillRect/>
            </a:stretch>
          </a:blipFill>
        </p:spPr>
        <p:txBody>
          <a:bodyPr wrap="square" lIns="0" tIns="0" rIns="0" bIns="0" rtlCol="0"/>
          <a:lstStyle/>
          <a:p>
            <a:endParaRPr/>
          </a:p>
        </p:txBody>
      </p:sp>
      <p:sp>
        <p:nvSpPr>
          <p:cNvPr id="35" name="object 35"/>
          <p:cNvSpPr/>
          <p:nvPr/>
        </p:nvSpPr>
        <p:spPr>
          <a:xfrm>
            <a:off x="5204460" y="2368296"/>
            <a:ext cx="1345691" cy="501395"/>
          </a:xfrm>
          <a:prstGeom prst="rect">
            <a:avLst/>
          </a:prstGeom>
          <a:blipFill>
            <a:blip r:embed="rId8" cstate="print"/>
            <a:stretch>
              <a:fillRect/>
            </a:stretch>
          </a:blipFill>
        </p:spPr>
        <p:txBody>
          <a:bodyPr wrap="square" lIns="0" tIns="0" rIns="0" bIns="0" rtlCol="0"/>
          <a:lstStyle/>
          <a:p>
            <a:endParaRPr/>
          </a:p>
        </p:txBody>
      </p:sp>
      <p:sp>
        <p:nvSpPr>
          <p:cNvPr id="36" name="object 36"/>
          <p:cNvSpPr/>
          <p:nvPr/>
        </p:nvSpPr>
        <p:spPr>
          <a:xfrm>
            <a:off x="6196584" y="2368296"/>
            <a:ext cx="425195" cy="501395"/>
          </a:xfrm>
          <a:prstGeom prst="rect">
            <a:avLst/>
          </a:prstGeom>
          <a:blipFill>
            <a:blip r:embed="rId9" cstate="print"/>
            <a:stretch>
              <a:fillRect/>
            </a:stretch>
          </a:blipFill>
        </p:spPr>
        <p:txBody>
          <a:bodyPr wrap="square" lIns="0" tIns="0" rIns="0" bIns="0" rtlCol="0"/>
          <a:lstStyle/>
          <a:p>
            <a:endParaRPr/>
          </a:p>
        </p:txBody>
      </p:sp>
      <p:sp>
        <p:nvSpPr>
          <p:cNvPr id="37" name="object 37"/>
          <p:cNvSpPr/>
          <p:nvPr/>
        </p:nvSpPr>
        <p:spPr>
          <a:xfrm>
            <a:off x="6268212" y="2368296"/>
            <a:ext cx="435863" cy="501395"/>
          </a:xfrm>
          <a:prstGeom prst="rect">
            <a:avLst/>
          </a:prstGeom>
          <a:blipFill>
            <a:blip r:embed="rId10" cstate="print"/>
            <a:stretch>
              <a:fillRect/>
            </a:stretch>
          </a:blipFill>
        </p:spPr>
        <p:txBody>
          <a:bodyPr wrap="square" lIns="0" tIns="0" rIns="0" bIns="0" rtlCol="0"/>
          <a:lstStyle/>
          <a:p>
            <a:endParaRPr/>
          </a:p>
        </p:txBody>
      </p:sp>
      <p:sp>
        <p:nvSpPr>
          <p:cNvPr id="38" name="object 38"/>
          <p:cNvSpPr/>
          <p:nvPr/>
        </p:nvSpPr>
        <p:spPr>
          <a:xfrm>
            <a:off x="3447288" y="2642616"/>
            <a:ext cx="2409443" cy="501395"/>
          </a:xfrm>
          <a:prstGeom prst="rect">
            <a:avLst/>
          </a:prstGeom>
          <a:blipFill>
            <a:blip r:embed="rId11" cstate="print"/>
            <a:stretch>
              <a:fillRect/>
            </a:stretch>
          </a:blipFill>
        </p:spPr>
        <p:txBody>
          <a:bodyPr wrap="square" lIns="0" tIns="0" rIns="0" bIns="0" rtlCol="0"/>
          <a:lstStyle/>
          <a:p>
            <a:endParaRPr/>
          </a:p>
        </p:txBody>
      </p:sp>
      <p:sp>
        <p:nvSpPr>
          <p:cNvPr id="39" name="object 39"/>
          <p:cNvSpPr/>
          <p:nvPr/>
        </p:nvSpPr>
        <p:spPr>
          <a:xfrm>
            <a:off x="6242304" y="2642616"/>
            <a:ext cx="2433827" cy="501395"/>
          </a:xfrm>
          <a:prstGeom prst="rect">
            <a:avLst/>
          </a:prstGeom>
          <a:blipFill>
            <a:blip r:embed="rId12" cstate="print"/>
            <a:stretch>
              <a:fillRect/>
            </a:stretch>
          </a:blipFill>
        </p:spPr>
        <p:txBody>
          <a:bodyPr wrap="square" lIns="0" tIns="0" rIns="0" bIns="0" rtlCol="0"/>
          <a:lstStyle/>
          <a:p>
            <a:endParaRPr/>
          </a:p>
        </p:txBody>
      </p:sp>
      <p:sp>
        <p:nvSpPr>
          <p:cNvPr id="40" name="object 40"/>
          <p:cNvSpPr/>
          <p:nvPr/>
        </p:nvSpPr>
        <p:spPr>
          <a:xfrm>
            <a:off x="3142488" y="2840736"/>
            <a:ext cx="1604771" cy="501395"/>
          </a:xfrm>
          <a:prstGeom prst="rect">
            <a:avLst/>
          </a:prstGeom>
          <a:blipFill>
            <a:blip r:embed="rId13" cstate="print"/>
            <a:stretch>
              <a:fillRect/>
            </a:stretch>
          </a:blipFill>
        </p:spPr>
        <p:txBody>
          <a:bodyPr wrap="square" lIns="0" tIns="0" rIns="0" bIns="0" rtlCol="0"/>
          <a:lstStyle/>
          <a:p>
            <a:endParaRPr/>
          </a:p>
        </p:txBody>
      </p:sp>
      <p:sp>
        <p:nvSpPr>
          <p:cNvPr id="41" name="object 41"/>
          <p:cNvSpPr txBox="1"/>
          <p:nvPr/>
        </p:nvSpPr>
        <p:spPr>
          <a:xfrm>
            <a:off x="2959432" y="1824386"/>
            <a:ext cx="7901305" cy="1348105"/>
          </a:xfrm>
          <a:prstGeom prst="rect">
            <a:avLst/>
          </a:prstGeom>
        </p:spPr>
        <p:txBody>
          <a:bodyPr vert="horz" wrap="square" lIns="0" tIns="0" rIns="0" bIns="0" rtlCol="0">
            <a:spAutoFit/>
          </a:bodyPr>
          <a:lstStyle/>
          <a:p>
            <a:pPr marL="225425" marR="5080" indent="-213360"/>
            <a:r>
              <a:rPr sz="1300" spc="-5" dirty="0">
                <a:latin typeface="Wingdings"/>
                <a:cs typeface="Wingdings"/>
              </a:rPr>
              <a:t></a:t>
            </a:r>
            <a:r>
              <a:rPr sz="1300" spc="-5" dirty="0">
                <a:latin typeface="Times New Roman"/>
                <a:cs typeface="Times New Roman"/>
              </a:rPr>
              <a:t> </a:t>
            </a:r>
            <a:r>
              <a:rPr sz="1300" spc="-5" dirty="0">
                <a:latin typeface="Meiryo UI"/>
                <a:cs typeface="Meiryo UI"/>
              </a:rPr>
              <a:t>サイバー空間は「国境を意識することなく自由にアイディアを議論でき、そこで生まれた知的創造物やイノベーションにより、  無限の価値を産むフロンティア」である人工の空間で、経済社会の活動基盤である。</a:t>
            </a:r>
            <a:endParaRPr sz="1300">
              <a:latin typeface="Meiryo UI"/>
              <a:cs typeface="Meiryo UI"/>
            </a:endParaRPr>
          </a:p>
          <a:p>
            <a:pPr marL="242570" marR="165735" indent="-230504">
              <a:spcBef>
                <a:spcPts val="600"/>
              </a:spcBef>
            </a:pPr>
            <a:r>
              <a:rPr sz="1300" spc="-5" dirty="0">
                <a:latin typeface="Wingdings"/>
                <a:cs typeface="Wingdings"/>
              </a:rPr>
              <a:t></a:t>
            </a:r>
            <a:r>
              <a:rPr sz="1300" spc="-5" dirty="0">
                <a:latin typeface="Times New Roman"/>
                <a:cs typeface="Times New Roman"/>
              </a:rPr>
              <a:t> </a:t>
            </a:r>
            <a:r>
              <a:rPr sz="1300" spc="-5" dirty="0">
                <a:latin typeface="Meiryo UI"/>
                <a:cs typeface="Meiryo UI"/>
              </a:rPr>
              <a:t>実空間のモノやヒトが、サイバー空間により物理的制約を超えて連接することで、実空間とサイバー空間の融合が高度  に深化した「連接融合情報社会(連融情報社会)」が到来しつつある。</a:t>
            </a:r>
            <a:endParaRPr sz="1300">
              <a:latin typeface="Meiryo UI"/>
              <a:cs typeface="Meiryo UI"/>
            </a:endParaRPr>
          </a:p>
          <a:p>
            <a:pPr marL="226060" marR="100330" indent="-213995">
              <a:spcBef>
                <a:spcPts val="600"/>
              </a:spcBef>
            </a:pPr>
            <a:r>
              <a:rPr sz="1300" spc="-5" dirty="0">
                <a:latin typeface="Wingdings"/>
                <a:cs typeface="Wingdings"/>
              </a:rPr>
              <a:t></a:t>
            </a:r>
            <a:r>
              <a:rPr sz="1300" spc="-5" dirty="0">
                <a:latin typeface="Times New Roman"/>
                <a:cs typeface="Times New Roman"/>
              </a:rPr>
              <a:t> </a:t>
            </a:r>
            <a:r>
              <a:rPr sz="1300" spc="-5" dirty="0">
                <a:latin typeface="Meiryo UI"/>
                <a:cs typeface="Meiryo UI"/>
              </a:rPr>
              <a:t>一方、社会経済活動への重大な被害や我が国の安全保障に対するサイバー脅威も高まっている。今後、国民生活へ  の脅威が更に深刻化することが予想される。</a:t>
            </a:r>
            <a:endParaRPr sz="1300">
              <a:latin typeface="Meiryo UI"/>
              <a:cs typeface="Meiryo UI"/>
            </a:endParaRPr>
          </a:p>
        </p:txBody>
      </p:sp>
      <p:sp>
        <p:nvSpPr>
          <p:cNvPr id="42" name="object 42"/>
          <p:cNvSpPr/>
          <p:nvPr/>
        </p:nvSpPr>
        <p:spPr>
          <a:xfrm>
            <a:off x="1253489" y="4368543"/>
            <a:ext cx="9653270" cy="2376170"/>
          </a:xfrm>
          <a:custGeom>
            <a:avLst/>
            <a:gdLst/>
            <a:ahLst/>
            <a:cxnLst/>
            <a:rect l="l" t="t" r="r" b="b"/>
            <a:pathLst>
              <a:path w="9653270" h="2376170">
                <a:moveTo>
                  <a:pt x="0" y="128371"/>
                </a:moveTo>
                <a:lnTo>
                  <a:pt x="10087" y="78406"/>
                </a:lnTo>
                <a:lnTo>
                  <a:pt x="37596" y="37601"/>
                </a:lnTo>
                <a:lnTo>
                  <a:pt x="78400" y="10088"/>
                </a:lnTo>
                <a:lnTo>
                  <a:pt x="128371" y="0"/>
                </a:lnTo>
                <a:lnTo>
                  <a:pt x="9524644" y="0"/>
                </a:lnTo>
                <a:lnTo>
                  <a:pt x="9574615" y="10088"/>
                </a:lnTo>
                <a:lnTo>
                  <a:pt x="9615419" y="37601"/>
                </a:lnTo>
                <a:lnTo>
                  <a:pt x="9642928" y="78406"/>
                </a:lnTo>
                <a:lnTo>
                  <a:pt x="9653016" y="128371"/>
                </a:lnTo>
                <a:lnTo>
                  <a:pt x="9653016" y="2247544"/>
                </a:lnTo>
                <a:lnTo>
                  <a:pt x="9642928" y="2297515"/>
                </a:lnTo>
                <a:lnTo>
                  <a:pt x="9615419" y="2338319"/>
                </a:lnTo>
                <a:lnTo>
                  <a:pt x="9574615" y="2365828"/>
                </a:lnTo>
                <a:lnTo>
                  <a:pt x="9524644" y="2375916"/>
                </a:lnTo>
                <a:lnTo>
                  <a:pt x="128371" y="2375916"/>
                </a:lnTo>
                <a:lnTo>
                  <a:pt x="78400" y="2365828"/>
                </a:lnTo>
                <a:lnTo>
                  <a:pt x="37596" y="2338319"/>
                </a:lnTo>
                <a:lnTo>
                  <a:pt x="10087" y="2297515"/>
                </a:lnTo>
                <a:lnTo>
                  <a:pt x="0" y="2247544"/>
                </a:lnTo>
                <a:lnTo>
                  <a:pt x="0" y="128371"/>
                </a:lnTo>
                <a:close/>
              </a:path>
            </a:pathLst>
          </a:custGeom>
          <a:ln w="19812">
            <a:solidFill>
              <a:srgbClr val="1F4E79"/>
            </a:solidFill>
          </a:ln>
        </p:spPr>
        <p:txBody>
          <a:bodyPr wrap="square" lIns="0" tIns="0" rIns="0" bIns="0" rtlCol="0"/>
          <a:lstStyle/>
          <a:p>
            <a:endParaRPr/>
          </a:p>
        </p:txBody>
      </p:sp>
      <p:sp>
        <p:nvSpPr>
          <p:cNvPr id="43" name="object 43"/>
          <p:cNvSpPr txBox="1"/>
          <p:nvPr/>
        </p:nvSpPr>
        <p:spPr>
          <a:xfrm>
            <a:off x="1278041" y="5435134"/>
            <a:ext cx="1174750" cy="249554"/>
          </a:xfrm>
          <a:prstGeom prst="rect">
            <a:avLst/>
          </a:prstGeom>
        </p:spPr>
        <p:txBody>
          <a:bodyPr vert="horz" wrap="square" lIns="0" tIns="0" rIns="0" bIns="0" rtlCol="0">
            <a:spAutoFit/>
          </a:bodyPr>
          <a:lstStyle/>
          <a:p>
            <a:pPr marL="12700">
              <a:tabLst>
                <a:tab pos="350520" algn="l"/>
              </a:tabLst>
            </a:pPr>
            <a:r>
              <a:rPr sz="1600" spc="-5" dirty="0">
                <a:solidFill>
                  <a:srgbClr val="1F4E79"/>
                </a:solidFill>
                <a:latin typeface="Meiryo UI"/>
                <a:cs typeface="Meiryo UI"/>
              </a:rPr>
              <a:t>３	基本原則</a:t>
            </a:r>
            <a:endParaRPr sz="1600">
              <a:latin typeface="Meiryo UI"/>
              <a:cs typeface="Meiryo UI"/>
            </a:endParaRPr>
          </a:p>
        </p:txBody>
      </p:sp>
      <p:sp>
        <p:nvSpPr>
          <p:cNvPr id="44" name="object 44"/>
          <p:cNvSpPr/>
          <p:nvPr/>
        </p:nvSpPr>
        <p:spPr>
          <a:xfrm>
            <a:off x="2189988" y="1077468"/>
            <a:ext cx="768095" cy="509015"/>
          </a:xfrm>
          <a:prstGeom prst="rect">
            <a:avLst/>
          </a:prstGeom>
          <a:blipFill>
            <a:blip r:embed="rId14" cstate="print"/>
            <a:stretch>
              <a:fillRect/>
            </a:stretch>
          </a:blipFill>
        </p:spPr>
        <p:txBody>
          <a:bodyPr wrap="square" lIns="0" tIns="0" rIns="0" bIns="0" rtlCol="0"/>
          <a:lstStyle/>
          <a:p>
            <a:endParaRPr/>
          </a:p>
        </p:txBody>
      </p:sp>
      <p:sp>
        <p:nvSpPr>
          <p:cNvPr id="45" name="object 45"/>
          <p:cNvSpPr/>
          <p:nvPr/>
        </p:nvSpPr>
        <p:spPr>
          <a:xfrm>
            <a:off x="2598420" y="1077468"/>
            <a:ext cx="4261103" cy="509015"/>
          </a:xfrm>
          <a:prstGeom prst="rect">
            <a:avLst/>
          </a:prstGeom>
          <a:blipFill>
            <a:blip r:embed="rId15" cstate="print"/>
            <a:stretch>
              <a:fillRect/>
            </a:stretch>
          </a:blipFill>
        </p:spPr>
        <p:txBody>
          <a:bodyPr wrap="square" lIns="0" tIns="0" rIns="0" bIns="0" rtlCol="0"/>
          <a:lstStyle/>
          <a:p>
            <a:endParaRPr/>
          </a:p>
        </p:txBody>
      </p:sp>
      <p:sp>
        <p:nvSpPr>
          <p:cNvPr id="46" name="object 46"/>
          <p:cNvSpPr/>
          <p:nvPr/>
        </p:nvSpPr>
        <p:spPr>
          <a:xfrm>
            <a:off x="6499860" y="1077468"/>
            <a:ext cx="771131" cy="509015"/>
          </a:xfrm>
          <a:prstGeom prst="rect">
            <a:avLst/>
          </a:prstGeom>
          <a:blipFill>
            <a:blip r:embed="rId16" cstate="print"/>
            <a:stretch>
              <a:fillRect/>
            </a:stretch>
          </a:blipFill>
        </p:spPr>
        <p:txBody>
          <a:bodyPr wrap="square" lIns="0" tIns="0" rIns="0" bIns="0" rtlCol="0"/>
          <a:lstStyle/>
          <a:p>
            <a:endParaRPr/>
          </a:p>
        </p:txBody>
      </p:sp>
      <p:sp>
        <p:nvSpPr>
          <p:cNvPr id="47" name="object 47"/>
          <p:cNvSpPr/>
          <p:nvPr/>
        </p:nvSpPr>
        <p:spPr>
          <a:xfrm>
            <a:off x="6911340" y="1077468"/>
            <a:ext cx="2587751" cy="509015"/>
          </a:xfrm>
          <a:prstGeom prst="rect">
            <a:avLst/>
          </a:prstGeom>
          <a:blipFill>
            <a:blip r:embed="rId17" cstate="print"/>
            <a:stretch>
              <a:fillRect/>
            </a:stretch>
          </a:blipFill>
        </p:spPr>
        <p:txBody>
          <a:bodyPr wrap="square" lIns="0" tIns="0" rIns="0" bIns="0" rtlCol="0"/>
          <a:lstStyle/>
          <a:p>
            <a:endParaRPr/>
          </a:p>
        </p:txBody>
      </p:sp>
      <p:sp>
        <p:nvSpPr>
          <p:cNvPr id="48" name="object 48"/>
          <p:cNvSpPr/>
          <p:nvPr/>
        </p:nvSpPr>
        <p:spPr>
          <a:xfrm>
            <a:off x="9249155" y="1077468"/>
            <a:ext cx="690371" cy="509015"/>
          </a:xfrm>
          <a:prstGeom prst="rect">
            <a:avLst/>
          </a:prstGeom>
          <a:blipFill>
            <a:blip r:embed="rId18" cstate="print"/>
            <a:stretch>
              <a:fillRect/>
            </a:stretch>
          </a:blipFill>
        </p:spPr>
        <p:txBody>
          <a:bodyPr wrap="square" lIns="0" tIns="0" rIns="0" bIns="0" rtlCol="0"/>
          <a:lstStyle/>
          <a:p>
            <a:endParaRPr/>
          </a:p>
        </p:txBody>
      </p:sp>
      <p:sp>
        <p:nvSpPr>
          <p:cNvPr id="49" name="object 49"/>
          <p:cNvSpPr/>
          <p:nvPr/>
        </p:nvSpPr>
        <p:spPr>
          <a:xfrm>
            <a:off x="9579865" y="1077468"/>
            <a:ext cx="463295" cy="509015"/>
          </a:xfrm>
          <a:prstGeom prst="rect">
            <a:avLst/>
          </a:prstGeom>
          <a:blipFill>
            <a:blip r:embed="rId19" cstate="print"/>
            <a:stretch>
              <a:fillRect/>
            </a:stretch>
          </a:blipFill>
        </p:spPr>
        <p:txBody>
          <a:bodyPr wrap="square" lIns="0" tIns="0" rIns="0" bIns="0" rtlCol="0"/>
          <a:lstStyle/>
          <a:p>
            <a:endParaRPr/>
          </a:p>
        </p:txBody>
      </p:sp>
      <p:sp>
        <p:nvSpPr>
          <p:cNvPr id="50" name="object 50"/>
          <p:cNvSpPr/>
          <p:nvPr/>
        </p:nvSpPr>
        <p:spPr>
          <a:xfrm>
            <a:off x="9683494" y="1077468"/>
            <a:ext cx="989076" cy="509015"/>
          </a:xfrm>
          <a:prstGeom prst="rect">
            <a:avLst/>
          </a:prstGeom>
          <a:blipFill>
            <a:blip r:embed="rId20" cstate="print"/>
            <a:stretch>
              <a:fillRect/>
            </a:stretch>
          </a:blipFill>
        </p:spPr>
        <p:txBody>
          <a:bodyPr wrap="square" lIns="0" tIns="0" rIns="0" bIns="0" rtlCol="0"/>
          <a:lstStyle/>
          <a:p>
            <a:endParaRPr/>
          </a:p>
        </p:txBody>
      </p:sp>
      <p:sp>
        <p:nvSpPr>
          <p:cNvPr id="51" name="object 51"/>
          <p:cNvSpPr/>
          <p:nvPr/>
        </p:nvSpPr>
        <p:spPr>
          <a:xfrm>
            <a:off x="1446276" y="1275589"/>
            <a:ext cx="1950719" cy="509015"/>
          </a:xfrm>
          <a:prstGeom prst="rect">
            <a:avLst/>
          </a:prstGeom>
          <a:blipFill>
            <a:blip r:embed="rId21" cstate="print"/>
            <a:stretch>
              <a:fillRect/>
            </a:stretch>
          </a:blipFill>
        </p:spPr>
        <p:txBody>
          <a:bodyPr wrap="square" lIns="0" tIns="0" rIns="0" bIns="0" rtlCol="0"/>
          <a:lstStyle/>
          <a:p>
            <a:endParaRPr/>
          </a:p>
        </p:txBody>
      </p:sp>
      <p:sp>
        <p:nvSpPr>
          <p:cNvPr id="52" name="object 52"/>
          <p:cNvSpPr txBox="1"/>
          <p:nvPr/>
        </p:nvSpPr>
        <p:spPr>
          <a:xfrm>
            <a:off x="1437686" y="916524"/>
            <a:ext cx="9067800" cy="694690"/>
          </a:xfrm>
          <a:prstGeom prst="rect">
            <a:avLst/>
          </a:prstGeom>
        </p:spPr>
        <p:txBody>
          <a:bodyPr vert="horz" wrap="square" lIns="0" tIns="0" rIns="0" bIns="0" rtlCol="0">
            <a:spAutoFit/>
          </a:bodyPr>
          <a:lstStyle/>
          <a:p>
            <a:pPr marR="435609" algn="r"/>
            <a:r>
              <a:rPr sz="700" b="1" spc="-5" dirty="0">
                <a:latin typeface="Meiryo UI"/>
                <a:cs typeface="Meiryo UI"/>
              </a:rPr>
              <a:t>５．推進体制</a:t>
            </a:r>
            <a:endParaRPr sz="700">
              <a:latin typeface="Meiryo UI"/>
              <a:cs typeface="Meiryo UI"/>
            </a:endParaRPr>
          </a:p>
          <a:p>
            <a:pPr>
              <a:lnSpc>
                <a:spcPct val="100000"/>
              </a:lnSpc>
            </a:pPr>
            <a:endParaRPr sz="700">
              <a:latin typeface="Times New Roman"/>
              <a:cs typeface="Times New Roman"/>
            </a:endParaRPr>
          </a:p>
          <a:p>
            <a:pPr>
              <a:spcBef>
                <a:spcPts val="17"/>
              </a:spcBef>
            </a:pPr>
            <a:endParaRPr sz="550">
              <a:latin typeface="Times New Roman"/>
              <a:cs typeface="Times New Roman"/>
            </a:endParaRPr>
          </a:p>
          <a:p>
            <a:pPr marL="187960" marR="5080" indent="-175260"/>
            <a:r>
              <a:rPr sz="1300" spc="-5" dirty="0">
                <a:latin typeface="Wingdings"/>
                <a:cs typeface="Wingdings"/>
              </a:rPr>
              <a:t></a:t>
            </a:r>
            <a:r>
              <a:rPr sz="1300" spc="-5" dirty="0">
                <a:latin typeface="Times New Roman"/>
                <a:cs typeface="Times New Roman"/>
              </a:rPr>
              <a:t> </a:t>
            </a:r>
            <a:r>
              <a:rPr sz="1300" spc="-5" dirty="0">
                <a:latin typeface="Meiryo UI"/>
                <a:cs typeface="Meiryo UI"/>
              </a:rPr>
              <a:t>本戦略は、2020年オリンピック・パラリンピック東京大会の開催、そしてその先の2020年代初頭までの将来を見据えつつ、今後3年程度の  </a:t>
            </a:r>
            <a:r>
              <a:rPr sz="1300" spc="-10" dirty="0">
                <a:latin typeface="Meiryo UI"/>
                <a:cs typeface="Meiryo UI"/>
              </a:rPr>
              <a:t>基本的な施策の方向性を示すもの。</a:t>
            </a:r>
            <a:endParaRPr sz="1300">
              <a:latin typeface="Meiryo UI"/>
              <a:cs typeface="Meiryo UI"/>
            </a:endParaRPr>
          </a:p>
        </p:txBody>
      </p:sp>
      <p:sp>
        <p:nvSpPr>
          <p:cNvPr id="53" name="object 53"/>
          <p:cNvSpPr/>
          <p:nvPr/>
        </p:nvSpPr>
        <p:spPr>
          <a:xfrm>
            <a:off x="3108961" y="4664964"/>
            <a:ext cx="2078735" cy="501395"/>
          </a:xfrm>
          <a:prstGeom prst="rect">
            <a:avLst/>
          </a:prstGeom>
          <a:blipFill>
            <a:blip r:embed="rId22" cstate="print"/>
            <a:stretch>
              <a:fillRect/>
            </a:stretch>
          </a:blipFill>
        </p:spPr>
        <p:txBody>
          <a:bodyPr wrap="square" lIns="0" tIns="0" rIns="0" bIns="0" rtlCol="0"/>
          <a:lstStyle/>
          <a:p>
            <a:endParaRPr/>
          </a:p>
        </p:txBody>
      </p:sp>
      <p:sp>
        <p:nvSpPr>
          <p:cNvPr id="54" name="object 54"/>
          <p:cNvSpPr/>
          <p:nvPr/>
        </p:nvSpPr>
        <p:spPr>
          <a:xfrm>
            <a:off x="3108961" y="4939284"/>
            <a:ext cx="981455" cy="501395"/>
          </a:xfrm>
          <a:prstGeom prst="rect">
            <a:avLst/>
          </a:prstGeom>
          <a:blipFill>
            <a:blip r:embed="rId23" cstate="print"/>
            <a:stretch>
              <a:fillRect/>
            </a:stretch>
          </a:blipFill>
        </p:spPr>
        <p:txBody>
          <a:bodyPr wrap="square" lIns="0" tIns="0" rIns="0" bIns="0" rtlCol="0"/>
          <a:lstStyle/>
          <a:p>
            <a:endParaRPr/>
          </a:p>
        </p:txBody>
      </p:sp>
      <p:sp>
        <p:nvSpPr>
          <p:cNvPr id="55" name="object 55"/>
          <p:cNvSpPr txBox="1"/>
          <p:nvPr/>
        </p:nvSpPr>
        <p:spPr>
          <a:xfrm>
            <a:off x="2959431" y="4516784"/>
            <a:ext cx="7252334" cy="753745"/>
          </a:xfrm>
          <a:prstGeom prst="rect">
            <a:avLst/>
          </a:prstGeom>
        </p:spPr>
        <p:txBody>
          <a:bodyPr vert="horz" wrap="square" lIns="0" tIns="0" rIns="0" bIns="0" rtlCol="0">
            <a:spAutoFit/>
          </a:bodyPr>
          <a:lstStyle/>
          <a:p>
            <a:pPr marR="1398905" algn="ctr"/>
            <a:r>
              <a:rPr sz="1300" spc="-5" dirty="0">
                <a:latin typeface="Meiryo UI"/>
                <a:cs typeface="Meiryo UI"/>
              </a:rPr>
              <a:t>本戦略の目的達成のための施策の立案及び実施に当たり、下記に示す基本原則に従う。</a:t>
            </a:r>
            <a:endParaRPr sz="1300">
              <a:latin typeface="Meiryo UI"/>
              <a:cs typeface="Meiryo UI"/>
            </a:endParaRPr>
          </a:p>
          <a:p>
            <a:pPr marL="105410">
              <a:spcBef>
                <a:spcPts val="600"/>
              </a:spcBef>
            </a:pPr>
            <a:r>
              <a:rPr sz="1300" spc="-5" dirty="0">
                <a:latin typeface="Meiryo UI"/>
                <a:cs typeface="Meiryo UI"/>
              </a:rPr>
              <a:t>①</a:t>
            </a:r>
            <a:r>
              <a:rPr sz="1300" dirty="0">
                <a:latin typeface="Meiryo UI"/>
                <a:cs typeface="Meiryo UI"/>
              </a:rPr>
              <a:t> </a:t>
            </a:r>
            <a:r>
              <a:rPr sz="1300" spc="-5" dirty="0">
                <a:latin typeface="Meiryo UI"/>
                <a:cs typeface="Meiryo UI"/>
              </a:rPr>
              <a:t>情報の自由な流通の確保：サイバー空間発展の基盤として、情報の自由な流通が保証された空間を維持</a:t>
            </a:r>
            <a:endParaRPr sz="1300">
              <a:latin typeface="Meiryo UI"/>
              <a:cs typeface="Meiryo UI"/>
            </a:endParaRPr>
          </a:p>
          <a:p>
            <a:pPr marL="105410">
              <a:spcBef>
                <a:spcPts val="600"/>
              </a:spcBef>
            </a:pPr>
            <a:r>
              <a:rPr sz="1300" spc="-5" dirty="0">
                <a:latin typeface="Meiryo UI"/>
                <a:cs typeface="Meiryo UI"/>
              </a:rPr>
              <a:t>②</a:t>
            </a:r>
            <a:r>
              <a:rPr sz="1300" spc="-25" dirty="0">
                <a:latin typeface="Meiryo UI"/>
                <a:cs typeface="Meiryo UI"/>
              </a:rPr>
              <a:t> </a:t>
            </a:r>
            <a:r>
              <a:rPr sz="1300" spc="-5" dirty="0">
                <a:latin typeface="Meiryo UI"/>
                <a:cs typeface="Meiryo UI"/>
              </a:rPr>
              <a:t>法の支配：実空間と同様にサイバー空間に対しても「ルールや規範」の適用を徹底</a:t>
            </a:r>
            <a:endParaRPr sz="1300">
              <a:latin typeface="Meiryo UI"/>
              <a:cs typeface="Meiryo UI"/>
            </a:endParaRPr>
          </a:p>
        </p:txBody>
      </p:sp>
      <p:sp>
        <p:nvSpPr>
          <p:cNvPr id="56" name="object 56"/>
          <p:cNvSpPr/>
          <p:nvPr/>
        </p:nvSpPr>
        <p:spPr>
          <a:xfrm>
            <a:off x="3108961" y="5213604"/>
            <a:ext cx="847343" cy="501395"/>
          </a:xfrm>
          <a:prstGeom prst="rect">
            <a:avLst/>
          </a:prstGeom>
          <a:blipFill>
            <a:blip r:embed="rId24" cstate="print"/>
            <a:stretch>
              <a:fillRect/>
            </a:stretch>
          </a:blipFill>
        </p:spPr>
        <p:txBody>
          <a:bodyPr wrap="square" lIns="0" tIns="0" rIns="0" bIns="0" rtlCol="0"/>
          <a:lstStyle/>
          <a:p>
            <a:endParaRPr/>
          </a:p>
        </p:txBody>
      </p:sp>
      <p:sp>
        <p:nvSpPr>
          <p:cNvPr id="57" name="object 57"/>
          <p:cNvSpPr/>
          <p:nvPr/>
        </p:nvSpPr>
        <p:spPr>
          <a:xfrm>
            <a:off x="3108961" y="5487924"/>
            <a:ext cx="847343" cy="501395"/>
          </a:xfrm>
          <a:prstGeom prst="rect">
            <a:avLst/>
          </a:prstGeom>
          <a:blipFill>
            <a:blip r:embed="rId25" cstate="print"/>
            <a:stretch>
              <a:fillRect/>
            </a:stretch>
          </a:blipFill>
        </p:spPr>
        <p:txBody>
          <a:bodyPr wrap="square" lIns="0" tIns="0" rIns="0" bIns="0" rtlCol="0"/>
          <a:lstStyle/>
          <a:p>
            <a:endParaRPr/>
          </a:p>
        </p:txBody>
      </p:sp>
      <p:sp>
        <p:nvSpPr>
          <p:cNvPr id="58" name="object 58"/>
          <p:cNvSpPr/>
          <p:nvPr/>
        </p:nvSpPr>
        <p:spPr>
          <a:xfrm>
            <a:off x="3108961" y="5762244"/>
            <a:ext cx="1615439" cy="501395"/>
          </a:xfrm>
          <a:prstGeom prst="rect">
            <a:avLst/>
          </a:prstGeom>
          <a:blipFill>
            <a:blip r:embed="rId26" cstate="print"/>
            <a:stretch>
              <a:fillRect/>
            </a:stretch>
          </a:blipFill>
        </p:spPr>
        <p:txBody>
          <a:bodyPr wrap="square" lIns="0" tIns="0" rIns="0" bIns="0" rtlCol="0"/>
          <a:lstStyle/>
          <a:p>
            <a:endParaRPr/>
          </a:p>
        </p:txBody>
      </p:sp>
      <p:sp>
        <p:nvSpPr>
          <p:cNvPr id="59" name="object 59"/>
          <p:cNvSpPr txBox="1"/>
          <p:nvPr/>
        </p:nvSpPr>
        <p:spPr>
          <a:xfrm>
            <a:off x="3052395" y="5339745"/>
            <a:ext cx="6013450" cy="753745"/>
          </a:xfrm>
          <a:prstGeom prst="rect">
            <a:avLst/>
          </a:prstGeom>
        </p:spPr>
        <p:txBody>
          <a:bodyPr vert="horz" wrap="square" lIns="0" tIns="0" rIns="0" bIns="0" rtlCol="0">
            <a:spAutoFit/>
          </a:bodyPr>
          <a:lstStyle/>
          <a:p>
            <a:pPr marL="12700"/>
            <a:r>
              <a:rPr sz="1300" spc="-5" dirty="0">
                <a:latin typeface="Meiryo UI"/>
                <a:cs typeface="Meiryo UI"/>
              </a:rPr>
              <a:t>③</a:t>
            </a:r>
            <a:r>
              <a:rPr sz="1300" spc="-40" dirty="0">
                <a:latin typeface="Meiryo UI"/>
                <a:cs typeface="Meiryo UI"/>
              </a:rPr>
              <a:t> </a:t>
            </a:r>
            <a:r>
              <a:rPr sz="1300" spc="-5" dirty="0">
                <a:latin typeface="Meiryo UI"/>
                <a:cs typeface="Meiryo UI"/>
              </a:rPr>
              <a:t>開放性：常に参加を求める者に開かれ、新たな価値を生み出す空間として保持</a:t>
            </a:r>
            <a:endParaRPr sz="1300">
              <a:latin typeface="Meiryo UI"/>
              <a:cs typeface="Meiryo UI"/>
            </a:endParaRPr>
          </a:p>
          <a:p>
            <a:pPr marL="12700">
              <a:spcBef>
                <a:spcPts val="600"/>
              </a:spcBef>
            </a:pPr>
            <a:r>
              <a:rPr sz="1300" spc="-5" dirty="0">
                <a:latin typeface="Meiryo UI"/>
                <a:cs typeface="Meiryo UI"/>
              </a:rPr>
              <a:t>④</a:t>
            </a:r>
            <a:r>
              <a:rPr sz="1300" spc="-30" dirty="0">
                <a:latin typeface="Meiryo UI"/>
                <a:cs typeface="Meiryo UI"/>
              </a:rPr>
              <a:t> </a:t>
            </a:r>
            <a:r>
              <a:rPr sz="1300" spc="-5" dirty="0">
                <a:latin typeface="Meiryo UI"/>
                <a:cs typeface="Meiryo UI"/>
              </a:rPr>
              <a:t>自律性：各者の主体的な行動により、悪意ある行動を抑止する自律的メカニズムを推進</a:t>
            </a:r>
            <a:endParaRPr sz="1300">
              <a:latin typeface="Meiryo UI"/>
              <a:cs typeface="Meiryo UI"/>
            </a:endParaRPr>
          </a:p>
          <a:p>
            <a:pPr marL="12700">
              <a:spcBef>
                <a:spcPts val="600"/>
              </a:spcBef>
            </a:pPr>
            <a:r>
              <a:rPr sz="1300" spc="-5" dirty="0">
                <a:latin typeface="Meiryo UI"/>
                <a:cs typeface="Meiryo UI"/>
              </a:rPr>
              <a:t>⑤</a:t>
            </a:r>
            <a:r>
              <a:rPr sz="1300" spc="-30" dirty="0">
                <a:latin typeface="Meiryo UI"/>
                <a:cs typeface="Meiryo UI"/>
              </a:rPr>
              <a:t> </a:t>
            </a:r>
            <a:r>
              <a:rPr sz="1300" spc="-5" dirty="0">
                <a:latin typeface="Meiryo UI"/>
                <a:cs typeface="Meiryo UI"/>
              </a:rPr>
              <a:t>多様な主体の連携：様々な主体の適切な連携関係構築とダイナミックな対処策実現</a:t>
            </a:r>
            <a:endParaRPr sz="1300">
              <a:latin typeface="Meiryo UI"/>
              <a:cs typeface="Meiryo UI"/>
            </a:endParaRPr>
          </a:p>
        </p:txBody>
      </p:sp>
      <p:sp>
        <p:nvSpPr>
          <p:cNvPr id="60" name="object 60"/>
          <p:cNvSpPr txBox="1"/>
          <p:nvPr/>
        </p:nvSpPr>
        <p:spPr>
          <a:xfrm>
            <a:off x="2959432" y="6264037"/>
            <a:ext cx="7425055" cy="384721"/>
          </a:xfrm>
          <a:prstGeom prst="rect">
            <a:avLst/>
          </a:prstGeom>
        </p:spPr>
        <p:txBody>
          <a:bodyPr vert="horz" wrap="square" lIns="0" tIns="0" rIns="0" bIns="0" rtlCol="0">
            <a:spAutoFit/>
          </a:bodyPr>
          <a:lstStyle/>
          <a:p>
            <a:pPr marL="12700" marR="5080">
              <a:lnSpc>
                <a:spcPts val="1490"/>
              </a:lnSpc>
            </a:pPr>
            <a:r>
              <a:rPr sz="1300" spc="-5" dirty="0">
                <a:latin typeface="Meiryo UI"/>
                <a:cs typeface="Meiryo UI"/>
              </a:rPr>
              <a:t>我が国は、上記の５つの基本原則に従うとともに、国民の安全・権利の保障のため、政治・経済・技術・法律・外交  その他の採り得る全ての有効な手段を選択肢として保持する。</a:t>
            </a:r>
            <a:endParaRPr sz="1300">
              <a:latin typeface="Meiryo UI"/>
              <a:cs typeface="Meiryo UI"/>
            </a:endParaRPr>
          </a:p>
        </p:txBody>
      </p:sp>
      <p:sp>
        <p:nvSpPr>
          <p:cNvPr id="61" name="object 61"/>
          <p:cNvSpPr txBox="1"/>
          <p:nvPr/>
        </p:nvSpPr>
        <p:spPr>
          <a:xfrm>
            <a:off x="1266544" y="231269"/>
            <a:ext cx="5361305" cy="626745"/>
          </a:xfrm>
          <a:prstGeom prst="rect">
            <a:avLst/>
          </a:prstGeom>
        </p:spPr>
        <p:txBody>
          <a:bodyPr vert="horz" wrap="square" lIns="0" tIns="0" rIns="0" bIns="0" rtlCol="0">
            <a:spAutoFit/>
          </a:bodyPr>
          <a:lstStyle/>
          <a:p>
            <a:pPr marL="12700"/>
            <a:r>
              <a:rPr sz="2000" b="1" spc="-5" dirty="0">
                <a:latin typeface="Meiryo UI"/>
                <a:cs typeface="Meiryo UI"/>
              </a:rPr>
              <a:t>新たな「サイバーセキュリティ戦略」について（総論）</a:t>
            </a:r>
            <a:endParaRPr sz="2000">
              <a:latin typeface="Meiryo UI"/>
              <a:cs typeface="Meiryo UI"/>
            </a:endParaRPr>
          </a:p>
          <a:p>
            <a:pPr marL="75565">
              <a:spcBef>
                <a:spcPts val="800"/>
              </a:spcBef>
              <a:tabLst>
                <a:tab pos="2393950" algn="l"/>
                <a:tab pos="3284220" algn="l"/>
              </a:tabLst>
            </a:pPr>
            <a:r>
              <a:rPr sz="1400" b="1" dirty="0">
                <a:latin typeface="Meiryo UI"/>
                <a:cs typeface="Meiryo UI"/>
              </a:rPr>
              <a:t>1.サイバー空間に係る認識	2.目的	3.基本原則</a:t>
            </a:r>
            <a:endParaRPr sz="1400">
              <a:latin typeface="Meiryo UI"/>
              <a:cs typeface="Meiryo UI"/>
            </a:endParaRPr>
          </a:p>
        </p:txBody>
      </p:sp>
      <p:sp>
        <p:nvSpPr>
          <p:cNvPr id="62" name="object 62"/>
          <p:cNvSpPr txBox="1"/>
          <p:nvPr/>
        </p:nvSpPr>
        <p:spPr>
          <a:xfrm>
            <a:off x="2959430" y="3616962"/>
            <a:ext cx="7646670" cy="403225"/>
          </a:xfrm>
          <a:prstGeom prst="rect">
            <a:avLst/>
          </a:prstGeom>
        </p:spPr>
        <p:txBody>
          <a:bodyPr vert="horz" wrap="square" lIns="0" tIns="0" rIns="0" bIns="0" rtlCol="0">
            <a:spAutoFit/>
          </a:bodyPr>
          <a:lstStyle/>
          <a:p>
            <a:pPr marL="12700"/>
            <a:r>
              <a:rPr sz="1300" spc="-5" dirty="0">
                <a:latin typeface="Wingdings"/>
                <a:cs typeface="Wingdings"/>
              </a:rPr>
              <a:t></a:t>
            </a:r>
            <a:r>
              <a:rPr sz="1300" spc="-5" dirty="0">
                <a:latin typeface="Times New Roman"/>
                <a:cs typeface="Times New Roman"/>
              </a:rPr>
              <a:t>  </a:t>
            </a:r>
            <a:r>
              <a:rPr sz="1300" spc="-5" dirty="0">
                <a:latin typeface="Meiryo UI"/>
                <a:cs typeface="Meiryo UI"/>
              </a:rPr>
              <a:t>「自由、公正かつ安全なサイバー空間」を創出・発展させ、もって</a:t>
            </a:r>
            <a:r>
              <a:rPr sz="1300" spc="-110" dirty="0">
                <a:latin typeface="Meiryo UI"/>
                <a:cs typeface="Meiryo UI"/>
              </a:rPr>
              <a:t> </a:t>
            </a:r>
            <a:r>
              <a:rPr sz="1300" b="1" spc="-5" dirty="0">
                <a:solidFill>
                  <a:srgbClr val="FFC000"/>
                </a:solidFill>
                <a:latin typeface="Meiryo UI"/>
                <a:cs typeface="Meiryo UI"/>
              </a:rPr>
              <a:t>「経済社会の活力の向上及び持続的発展」</a:t>
            </a:r>
            <a:r>
              <a:rPr sz="1300" spc="-5" dirty="0">
                <a:latin typeface="Meiryo UI"/>
                <a:cs typeface="Meiryo UI"/>
              </a:rPr>
              <a:t>、</a:t>
            </a:r>
            <a:endParaRPr sz="1300">
              <a:latin typeface="Meiryo UI"/>
              <a:cs typeface="Meiryo UI"/>
            </a:endParaRPr>
          </a:p>
          <a:p>
            <a:pPr marL="226060"/>
            <a:r>
              <a:rPr sz="1300" b="1" spc="-5" dirty="0">
                <a:solidFill>
                  <a:srgbClr val="00B050"/>
                </a:solidFill>
                <a:latin typeface="Meiryo UI"/>
                <a:cs typeface="Meiryo UI"/>
              </a:rPr>
              <a:t>「国民が安全で安心して暮らせる社会の実現」</a:t>
            </a:r>
            <a:r>
              <a:rPr sz="1300" spc="-5" dirty="0">
                <a:latin typeface="Meiryo UI"/>
                <a:cs typeface="Meiryo UI"/>
              </a:rPr>
              <a:t>、</a:t>
            </a:r>
            <a:r>
              <a:rPr sz="1300" b="1" spc="-5" dirty="0">
                <a:solidFill>
                  <a:srgbClr val="00B0F0"/>
                </a:solidFill>
                <a:latin typeface="Meiryo UI"/>
                <a:cs typeface="Meiryo UI"/>
              </a:rPr>
              <a:t>「国際社会の平和・安定及び我が国の安全保障」</a:t>
            </a:r>
            <a:r>
              <a:rPr sz="1300" b="1" spc="-60" dirty="0">
                <a:solidFill>
                  <a:srgbClr val="00B0F0"/>
                </a:solidFill>
                <a:latin typeface="Meiryo UI"/>
                <a:cs typeface="Meiryo UI"/>
              </a:rPr>
              <a:t> </a:t>
            </a:r>
            <a:r>
              <a:rPr sz="1300" spc="-5" dirty="0">
                <a:latin typeface="Meiryo UI"/>
                <a:cs typeface="Meiryo UI"/>
              </a:rPr>
              <a:t>に寄与する。</a:t>
            </a:r>
            <a:endParaRPr sz="1300">
              <a:latin typeface="Meiryo UI"/>
              <a:cs typeface="Meiryo UI"/>
            </a:endParaRPr>
          </a:p>
        </p:txBody>
      </p:sp>
      <p:sp>
        <p:nvSpPr>
          <p:cNvPr id="63" name="object 63"/>
          <p:cNvSpPr/>
          <p:nvPr/>
        </p:nvSpPr>
        <p:spPr>
          <a:xfrm>
            <a:off x="1251965" y="1028852"/>
            <a:ext cx="8032750" cy="0"/>
          </a:xfrm>
          <a:custGeom>
            <a:avLst/>
            <a:gdLst/>
            <a:ahLst/>
            <a:cxnLst/>
            <a:rect l="l" t="t" r="r" b="b"/>
            <a:pathLst>
              <a:path w="8032750">
                <a:moveTo>
                  <a:pt x="0" y="0"/>
                </a:moveTo>
                <a:lnTo>
                  <a:pt x="8032394" y="0"/>
                </a:lnTo>
              </a:path>
            </a:pathLst>
          </a:custGeom>
          <a:ln w="11887">
            <a:solidFill>
              <a:srgbClr val="1F4E79"/>
            </a:solidFill>
          </a:ln>
        </p:spPr>
        <p:txBody>
          <a:bodyPr wrap="square" lIns="0" tIns="0" rIns="0" bIns="0" rtlCol="0"/>
          <a:lstStyle/>
          <a:p>
            <a:endParaRPr/>
          </a:p>
        </p:txBody>
      </p:sp>
      <p:sp>
        <p:nvSpPr>
          <p:cNvPr id="64" name="object 64"/>
          <p:cNvSpPr/>
          <p:nvPr/>
        </p:nvSpPr>
        <p:spPr>
          <a:xfrm>
            <a:off x="1251965" y="1016965"/>
            <a:ext cx="8032750" cy="0"/>
          </a:xfrm>
          <a:custGeom>
            <a:avLst/>
            <a:gdLst/>
            <a:ahLst/>
            <a:cxnLst/>
            <a:rect l="l" t="t" r="r" b="b"/>
            <a:pathLst>
              <a:path w="8032750">
                <a:moveTo>
                  <a:pt x="0" y="0"/>
                </a:moveTo>
                <a:lnTo>
                  <a:pt x="8032394" y="0"/>
                </a:lnTo>
              </a:path>
            </a:pathLst>
          </a:custGeom>
          <a:ln w="3962">
            <a:solidFill>
              <a:srgbClr val="1F4E79"/>
            </a:solidFill>
          </a:ln>
        </p:spPr>
        <p:txBody>
          <a:bodyPr wrap="square" lIns="0" tIns="0" rIns="0" bIns="0" rtlCol="0"/>
          <a:lstStyle/>
          <a:p>
            <a:endParaRPr/>
          </a:p>
        </p:txBody>
      </p:sp>
      <p:sp>
        <p:nvSpPr>
          <p:cNvPr id="65" name="object 65"/>
          <p:cNvSpPr/>
          <p:nvPr/>
        </p:nvSpPr>
        <p:spPr>
          <a:xfrm>
            <a:off x="9349741" y="24383"/>
            <a:ext cx="184403" cy="425196"/>
          </a:xfrm>
          <a:prstGeom prst="rect">
            <a:avLst/>
          </a:prstGeom>
          <a:blipFill>
            <a:blip r:embed="rId27" cstate="print"/>
            <a:stretch>
              <a:fillRect/>
            </a:stretch>
          </a:blipFill>
        </p:spPr>
        <p:txBody>
          <a:bodyPr wrap="square" lIns="0" tIns="0" rIns="0" bIns="0" rtlCol="0"/>
          <a:lstStyle/>
          <a:p>
            <a:endParaRPr/>
          </a:p>
        </p:txBody>
      </p:sp>
      <p:sp>
        <p:nvSpPr>
          <p:cNvPr id="66" name="object 66"/>
          <p:cNvSpPr/>
          <p:nvPr/>
        </p:nvSpPr>
        <p:spPr>
          <a:xfrm>
            <a:off x="10771632" y="6611112"/>
            <a:ext cx="260985" cy="231775"/>
          </a:xfrm>
          <a:custGeom>
            <a:avLst/>
            <a:gdLst/>
            <a:ahLst/>
            <a:cxnLst/>
            <a:rect l="l" t="t" r="r" b="b"/>
            <a:pathLst>
              <a:path w="260984" h="231775">
                <a:moveTo>
                  <a:pt x="0" y="0"/>
                </a:moveTo>
                <a:lnTo>
                  <a:pt x="260603" y="0"/>
                </a:lnTo>
                <a:lnTo>
                  <a:pt x="260603" y="231648"/>
                </a:lnTo>
                <a:lnTo>
                  <a:pt x="0" y="231648"/>
                </a:lnTo>
                <a:lnTo>
                  <a:pt x="0" y="0"/>
                </a:lnTo>
                <a:close/>
              </a:path>
            </a:pathLst>
          </a:custGeom>
          <a:solidFill>
            <a:srgbClr val="FFFFFF"/>
          </a:solidFill>
        </p:spPr>
        <p:txBody>
          <a:bodyPr wrap="square" lIns="0" tIns="0" rIns="0" bIns="0" rtlCol="0"/>
          <a:lstStyle/>
          <a:p>
            <a:endParaRPr/>
          </a:p>
        </p:txBody>
      </p:sp>
      <p:sp>
        <p:nvSpPr>
          <p:cNvPr id="67" name="object 67"/>
          <p:cNvSpPr/>
          <p:nvPr/>
        </p:nvSpPr>
        <p:spPr>
          <a:xfrm>
            <a:off x="10771632" y="6611112"/>
            <a:ext cx="260985" cy="231775"/>
          </a:xfrm>
          <a:custGeom>
            <a:avLst/>
            <a:gdLst/>
            <a:ahLst/>
            <a:cxnLst/>
            <a:rect l="l" t="t" r="r" b="b"/>
            <a:pathLst>
              <a:path w="260984" h="231775">
                <a:moveTo>
                  <a:pt x="0" y="0"/>
                </a:moveTo>
                <a:lnTo>
                  <a:pt x="260603" y="0"/>
                </a:lnTo>
                <a:lnTo>
                  <a:pt x="260603" y="231648"/>
                </a:lnTo>
                <a:lnTo>
                  <a:pt x="0" y="231648"/>
                </a:lnTo>
                <a:lnTo>
                  <a:pt x="0" y="0"/>
                </a:lnTo>
                <a:close/>
              </a:path>
            </a:pathLst>
          </a:custGeom>
          <a:ln w="6096">
            <a:solidFill>
              <a:srgbClr val="000000"/>
            </a:solidFill>
          </a:ln>
        </p:spPr>
        <p:txBody>
          <a:bodyPr wrap="square" lIns="0" tIns="0" rIns="0" bIns="0" rtlCol="0"/>
          <a:lstStyle/>
          <a:p>
            <a:endParaRPr/>
          </a:p>
        </p:txBody>
      </p:sp>
      <p:sp>
        <p:nvSpPr>
          <p:cNvPr id="68" name="object 68"/>
          <p:cNvSpPr txBox="1">
            <a:spLocks noGrp="1"/>
          </p:cNvSpPr>
          <p:nvPr>
            <p:ph type="sldNum" sz="quarter" idx="7"/>
          </p:nvPr>
        </p:nvSpPr>
        <p:spPr>
          <a:xfrm>
            <a:off x="9753600" y="6474792"/>
            <a:ext cx="2743200" cy="128240"/>
          </a:xfrm>
          <a:prstGeom prst="rect">
            <a:avLst/>
          </a:prstGeom>
        </p:spPr>
        <p:txBody>
          <a:bodyPr vert="horz" wrap="square" lIns="0" tIns="0" rIns="0" bIns="0" rtlCol="0" anchor="ctr">
            <a:spAutoFit/>
          </a:bodyPr>
          <a:lstStyle/>
          <a:p>
            <a:pPr marL="25400">
              <a:lnSpc>
                <a:spcPts val="1030"/>
              </a:lnSpc>
            </a:pPr>
            <a:fld id="{81D60167-4931-47E6-BA6A-407CBD079E47}" type="slidenum">
              <a:rPr dirty="0"/>
              <a:pPr marL="25400">
                <a:lnSpc>
                  <a:spcPts val="1030"/>
                </a:lnSpc>
              </a:pPr>
              <a:t>6</a:t>
            </a:fld>
            <a:endParaRPr dirty="0"/>
          </a:p>
        </p:txBody>
      </p:sp>
    </p:spTree>
    <p:extLst>
      <p:ext uri="{BB962C8B-B14F-4D97-AF65-F5344CB8AC3E}">
        <p14:creationId xmlns:p14="http://schemas.microsoft.com/office/powerpoint/2010/main" val="12267495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55777" y="1373125"/>
            <a:ext cx="9650095" cy="5412105"/>
          </a:xfrm>
          <a:custGeom>
            <a:avLst/>
            <a:gdLst/>
            <a:ahLst/>
            <a:cxnLst/>
            <a:rect l="l" t="t" r="r" b="b"/>
            <a:pathLst>
              <a:path w="9650095" h="5412105">
                <a:moveTo>
                  <a:pt x="0" y="0"/>
                </a:moveTo>
                <a:lnTo>
                  <a:pt x="9649968" y="0"/>
                </a:lnTo>
                <a:lnTo>
                  <a:pt x="9649968" y="5411724"/>
                </a:lnTo>
                <a:lnTo>
                  <a:pt x="0" y="5411724"/>
                </a:lnTo>
                <a:lnTo>
                  <a:pt x="0" y="0"/>
                </a:lnTo>
                <a:close/>
              </a:path>
            </a:pathLst>
          </a:custGeom>
          <a:solidFill>
            <a:srgbClr val="FFF6DD"/>
          </a:solidFill>
        </p:spPr>
        <p:txBody>
          <a:bodyPr wrap="square" lIns="0" tIns="0" rIns="0" bIns="0" rtlCol="0"/>
          <a:lstStyle/>
          <a:p>
            <a:endParaRPr/>
          </a:p>
        </p:txBody>
      </p:sp>
      <p:sp>
        <p:nvSpPr>
          <p:cNvPr id="3" name="object 3"/>
          <p:cNvSpPr/>
          <p:nvPr/>
        </p:nvSpPr>
        <p:spPr>
          <a:xfrm>
            <a:off x="1255777" y="1373125"/>
            <a:ext cx="9650095" cy="5412105"/>
          </a:xfrm>
          <a:custGeom>
            <a:avLst/>
            <a:gdLst/>
            <a:ahLst/>
            <a:cxnLst/>
            <a:rect l="l" t="t" r="r" b="b"/>
            <a:pathLst>
              <a:path w="9650095" h="5412105">
                <a:moveTo>
                  <a:pt x="0" y="0"/>
                </a:moveTo>
                <a:lnTo>
                  <a:pt x="9649968" y="0"/>
                </a:lnTo>
                <a:lnTo>
                  <a:pt x="9649968" y="5411724"/>
                </a:lnTo>
                <a:lnTo>
                  <a:pt x="0" y="5411724"/>
                </a:lnTo>
                <a:lnTo>
                  <a:pt x="0" y="0"/>
                </a:lnTo>
                <a:close/>
              </a:path>
            </a:pathLst>
          </a:custGeom>
          <a:ln w="12192">
            <a:solidFill>
              <a:srgbClr val="F2B800"/>
            </a:solidFill>
          </a:ln>
        </p:spPr>
        <p:txBody>
          <a:bodyPr wrap="square" lIns="0" tIns="0" rIns="0" bIns="0" rtlCol="0"/>
          <a:lstStyle/>
          <a:p>
            <a:endParaRPr/>
          </a:p>
        </p:txBody>
      </p:sp>
      <p:sp>
        <p:nvSpPr>
          <p:cNvPr id="4" name="object 4"/>
          <p:cNvSpPr/>
          <p:nvPr/>
        </p:nvSpPr>
        <p:spPr>
          <a:xfrm>
            <a:off x="1251204" y="1089660"/>
            <a:ext cx="9654540" cy="457200"/>
          </a:xfrm>
          <a:custGeom>
            <a:avLst/>
            <a:gdLst/>
            <a:ahLst/>
            <a:cxnLst/>
            <a:rect l="l" t="t" r="r" b="b"/>
            <a:pathLst>
              <a:path w="9654540" h="457200">
                <a:moveTo>
                  <a:pt x="9578340" y="0"/>
                </a:moveTo>
                <a:lnTo>
                  <a:pt x="76200" y="0"/>
                </a:lnTo>
                <a:lnTo>
                  <a:pt x="46537" y="5987"/>
                </a:lnTo>
                <a:lnTo>
                  <a:pt x="22317" y="22317"/>
                </a:lnTo>
                <a:lnTo>
                  <a:pt x="5987" y="46537"/>
                </a:lnTo>
                <a:lnTo>
                  <a:pt x="0" y="76200"/>
                </a:lnTo>
                <a:lnTo>
                  <a:pt x="0" y="381000"/>
                </a:lnTo>
                <a:lnTo>
                  <a:pt x="5987" y="410662"/>
                </a:lnTo>
                <a:lnTo>
                  <a:pt x="22317" y="434882"/>
                </a:lnTo>
                <a:lnTo>
                  <a:pt x="46537" y="451212"/>
                </a:lnTo>
                <a:lnTo>
                  <a:pt x="76200" y="457200"/>
                </a:lnTo>
                <a:lnTo>
                  <a:pt x="9578340" y="457200"/>
                </a:lnTo>
                <a:lnTo>
                  <a:pt x="9608002" y="451212"/>
                </a:lnTo>
                <a:lnTo>
                  <a:pt x="9632222" y="434882"/>
                </a:lnTo>
                <a:lnTo>
                  <a:pt x="9648552" y="410662"/>
                </a:lnTo>
                <a:lnTo>
                  <a:pt x="9654540" y="381000"/>
                </a:lnTo>
                <a:lnTo>
                  <a:pt x="9654540" y="76200"/>
                </a:lnTo>
                <a:lnTo>
                  <a:pt x="9648552" y="46537"/>
                </a:lnTo>
                <a:lnTo>
                  <a:pt x="9632222" y="22317"/>
                </a:lnTo>
                <a:lnTo>
                  <a:pt x="9608002" y="5987"/>
                </a:lnTo>
                <a:lnTo>
                  <a:pt x="9578340" y="0"/>
                </a:lnTo>
                <a:close/>
              </a:path>
            </a:pathLst>
          </a:custGeom>
          <a:solidFill>
            <a:srgbClr val="F2B800"/>
          </a:solidFill>
        </p:spPr>
        <p:txBody>
          <a:bodyPr wrap="square" lIns="0" tIns="0" rIns="0" bIns="0" rtlCol="0"/>
          <a:lstStyle/>
          <a:p>
            <a:endParaRPr/>
          </a:p>
        </p:txBody>
      </p:sp>
      <p:sp>
        <p:nvSpPr>
          <p:cNvPr id="5" name="object 5"/>
          <p:cNvSpPr/>
          <p:nvPr/>
        </p:nvSpPr>
        <p:spPr>
          <a:xfrm>
            <a:off x="1251204" y="1089660"/>
            <a:ext cx="9654540" cy="457200"/>
          </a:xfrm>
          <a:custGeom>
            <a:avLst/>
            <a:gdLst/>
            <a:ahLst/>
            <a:cxnLst/>
            <a:rect l="l" t="t" r="r" b="b"/>
            <a:pathLst>
              <a:path w="9654540" h="457200">
                <a:moveTo>
                  <a:pt x="0" y="76200"/>
                </a:moveTo>
                <a:lnTo>
                  <a:pt x="5987" y="46537"/>
                </a:lnTo>
                <a:lnTo>
                  <a:pt x="22317" y="22317"/>
                </a:lnTo>
                <a:lnTo>
                  <a:pt x="46537" y="5987"/>
                </a:lnTo>
                <a:lnTo>
                  <a:pt x="76200" y="0"/>
                </a:lnTo>
                <a:lnTo>
                  <a:pt x="9578340" y="0"/>
                </a:lnTo>
                <a:lnTo>
                  <a:pt x="9608002" y="5987"/>
                </a:lnTo>
                <a:lnTo>
                  <a:pt x="9632222" y="22317"/>
                </a:lnTo>
                <a:lnTo>
                  <a:pt x="9648552" y="46537"/>
                </a:lnTo>
                <a:lnTo>
                  <a:pt x="9654540" y="76200"/>
                </a:lnTo>
                <a:lnTo>
                  <a:pt x="9654540" y="381000"/>
                </a:lnTo>
                <a:lnTo>
                  <a:pt x="9648552" y="410662"/>
                </a:lnTo>
                <a:lnTo>
                  <a:pt x="9632222" y="434882"/>
                </a:lnTo>
                <a:lnTo>
                  <a:pt x="9608002" y="451212"/>
                </a:lnTo>
                <a:lnTo>
                  <a:pt x="9578340" y="457200"/>
                </a:lnTo>
                <a:lnTo>
                  <a:pt x="76200" y="457200"/>
                </a:lnTo>
                <a:lnTo>
                  <a:pt x="46537" y="451212"/>
                </a:lnTo>
                <a:lnTo>
                  <a:pt x="22317" y="434882"/>
                </a:lnTo>
                <a:lnTo>
                  <a:pt x="5987" y="410662"/>
                </a:lnTo>
                <a:lnTo>
                  <a:pt x="0" y="381000"/>
                </a:lnTo>
                <a:lnTo>
                  <a:pt x="0" y="76200"/>
                </a:lnTo>
                <a:close/>
              </a:path>
            </a:pathLst>
          </a:custGeom>
          <a:ln w="6096">
            <a:solidFill>
              <a:srgbClr val="F2B800"/>
            </a:solidFill>
          </a:ln>
        </p:spPr>
        <p:txBody>
          <a:bodyPr wrap="square" lIns="0" tIns="0" rIns="0" bIns="0" rtlCol="0"/>
          <a:lstStyle/>
          <a:p>
            <a:endParaRPr/>
          </a:p>
        </p:txBody>
      </p:sp>
      <p:sp>
        <p:nvSpPr>
          <p:cNvPr id="6" name="object 6"/>
          <p:cNvSpPr txBox="1"/>
          <p:nvPr/>
        </p:nvSpPr>
        <p:spPr>
          <a:xfrm>
            <a:off x="1335214" y="1135327"/>
            <a:ext cx="5138420" cy="368300"/>
          </a:xfrm>
          <a:prstGeom prst="rect">
            <a:avLst/>
          </a:prstGeom>
        </p:spPr>
        <p:txBody>
          <a:bodyPr vert="horz" wrap="square" lIns="0" tIns="0" rIns="0" bIns="0" rtlCol="0">
            <a:spAutoFit/>
          </a:bodyPr>
          <a:lstStyle/>
          <a:p>
            <a:pPr marL="12700"/>
            <a:r>
              <a:rPr sz="2400" b="1" spc="-5" dirty="0">
                <a:solidFill>
                  <a:srgbClr val="FFFFFF"/>
                </a:solidFill>
                <a:latin typeface="Meiryo UI"/>
                <a:cs typeface="Meiryo UI"/>
              </a:rPr>
              <a:t>経済社会の活力の向上及び持続的発展</a:t>
            </a:r>
            <a:endParaRPr sz="2400">
              <a:latin typeface="Meiryo UI"/>
              <a:cs typeface="Meiryo UI"/>
            </a:endParaRPr>
          </a:p>
        </p:txBody>
      </p:sp>
      <p:sp>
        <p:nvSpPr>
          <p:cNvPr id="7" name="object 7"/>
          <p:cNvSpPr txBox="1"/>
          <p:nvPr/>
        </p:nvSpPr>
        <p:spPr>
          <a:xfrm>
            <a:off x="9048516" y="1219099"/>
            <a:ext cx="1686560" cy="249554"/>
          </a:xfrm>
          <a:prstGeom prst="rect">
            <a:avLst/>
          </a:prstGeom>
        </p:spPr>
        <p:txBody>
          <a:bodyPr vert="horz" wrap="square" lIns="0" tIns="0" rIns="0" bIns="0" rtlCol="0">
            <a:spAutoFit/>
          </a:bodyPr>
          <a:lstStyle/>
          <a:p>
            <a:pPr marL="12700"/>
            <a:r>
              <a:rPr sz="1600" b="1" spc="-5" dirty="0">
                <a:solidFill>
                  <a:srgbClr val="FFFFFF"/>
                </a:solidFill>
                <a:latin typeface="Meiryo UI"/>
                <a:cs typeface="Meiryo UI"/>
              </a:rPr>
              <a:t>～</a:t>
            </a:r>
            <a:r>
              <a:rPr sz="1600" b="1" spc="-320" dirty="0">
                <a:solidFill>
                  <a:srgbClr val="FFFFFF"/>
                </a:solidFill>
                <a:latin typeface="Meiryo UI"/>
                <a:cs typeface="Meiryo UI"/>
              </a:rPr>
              <a:t> </a:t>
            </a:r>
            <a:r>
              <a:rPr sz="1600" b="1" spc="-135" dirty="0">
                <a:solidFill>
                  <a:srgbClr val="FFFFFF"/>
                </a:solidFill>
                <a:latin typeface="Meiryo UI"/>
                <a:cs typeface="Meiryo UI"/>
              </a:rPr>
              <a:t>費用から投資へ</a:t>
            </a:r>
            <a:r>
              <a:rPr sz="1600" b="1" spc="-345" dirty="0">
                <a:solidFill>
                  <a:srgbClr val="FFFFFF"/>
                </a:solidFill>
                <a:latin typeface="Meiryo UI"/>
                <a:cs typeface="Meiryo UI"/>
              </a:rPr>
              <a:t> </a:t>
            </a:r>
            <a:r>
              <a:rPr sz="1600" b="1" spc="-5" dirty="0">
                <a:solidFill>
                  <a:srgbClr val="FFFFFF"/>
                </a:solidFill>
                <a:latin typeface="Meiryo UI"/>
                <a:cs typeface="Meiryo UI"/>
              </a:rPr>
              <a:t>～</a:t>
            </a:r>
            <a:endParaRPr sz="1600">
              <a:latin typeface="Meiryo UI"/>
              <a:cs typeface="Meiryo UI"/>
            </a:endParaRPr>
          </a:p>
        </p:txBody>
      </p:sp>
      <p:sp>
        <p:nvSpPr>
          <p:cNvPr id="8" name="object 8"/>
          <p:cNvSpPr/>
          <p:nvPr/>
        </p:nvSpPr>
        <p:spPr>
          <a:xfrm>
            <a:off x="8034528" y="1895856"/>
            <a:ext cx="830579" cy="509015"/>
          </a:xfrm>
          <a:prstGeom prst="rect">
            <a:avLst/>
          </a:prstGeom>
          <a:blipFill>
            <a:blip r:embed="rId2" cstate="print"/>
            <a:stretch>
              <a:fillRect/>
            </a:stretch>
          </a:blipFill>
        </p:spPr>
        <p:txBody>
          <a:bodyPr wrap="square" lIns="0" tIns="0" rIns="0" bIns="0" rtlCol="0"/>
          <a:lstStyle/>
          <a:p>
            <a:endParaRPr/>
          </a:p>
        </p:txBody>
      </p:sp>
      <p:sp>
        <p:nvSpPr>
          <p:cNvPr id="9" name="object 9"/>
          <p:cNvSpPr/>
          <p:nvPr/>
        </p:nvSpPr>
        <p:spPr>
          <a:xfrm>
            <a:off x="8505444" y="1895856"/>
            <a:ext cx="627887" cy="509015"/>
          </a:xfrm>
          <a:prstGeom prst="rect">
            <a:avLst/>
          </a:prstGeom>
          <a:blipFill>
            <a:blip r:embed="rId3" cstate="print"/>
            <a:stretch>
              <a:fillRect/>
            </a:stretch>
          </a:blipFill>
        </p:spPr>
        <p:txBody>
          <a:bodyPr wrap="square" lIns="0" tIns="0" rIns="0" bIns="0" rtlCol="0"/>
          <a:lstStyle/>
          <a:p>
            <a:endParaRPr/>
          </a:p>
        </p:txBody>
      </p:sp>
      <p:sp>
        <p:nvSpPr>
          <p:cNvPr id="10" name="object 10"/>
          <p:cNvSpPr/>
          <p:nvPr/>
        </p:nvSpPr>
        <p:spPr>
          <a:xfrm>
            <a:off x="8773667" y="1895856"/>
            <a:ext cx="431291" cy="509015"/>
          </a:xfrm>
          <a:prstGeom prst="rect">
            <a:avLst/>
          </a:prstGeom>
          <a:blipFill>
            <a:blip r:embed="rId4" cstate="print"/>
            <a:stretch>
              <a:fillRect/>
            </a:stretch>
          </a:blipFill>
        </p:spPr>
        <p:txBody>
          <a:bodyPr wrap="square" lIns="0" tIns="0" rIns="0" bIns="0" rtlCol="0"/>
          <a:lstStyle/>
          <a:p>
            <a:endParaRPr/>
          </a:p>
        </p:txBody>
      </p:sp>
      <p:sp>
        <p:nvSpPr>
          <p:cNvPr id="11" name="object 11"/>
          <p:cNvSpPr/>
          <p:nvPr/>
        </p:nvSpPr>
        <p:spPr>
          <a:xfrm>
            <a:off x="8863584" y="1933956"/>
            <a:ext cx="1304543" cy="445007"/>
          </a:xfrm>
          <a:prstGeom prst="rect">
            <a:avLst/>
          </a:prstGeom>
          <a:blipFill>
            <a:blip r:embed="rId5" cstate="print"/>
            <a:stretch>
              <a:fillRect/>
            </a:stretch>
          </a:blipFill>
        </p:spPr>
        <p:txBody>
          <a:bodyPr wrap="square" lIns="0" tIns="0" rIns="0" bIns="0" rtlCol="0"/>
          <a:lstStyle/>
          <a:p>
            <a:endParaRPr/>
          </a:p>
        </p:txBody>
      </p:sp>
      <p:sp>
        <p:nvSpPr>
          <p:cNvPr id="12" name="object 12"/>
          <p:cNvSpPr/>
          <p:nvPr/>
        </p:nvSpPr>
        <p:spPr>
          <a:xfrm>
            <a:off x="9826752" y="1895856"/>
            <a:ext cx="431291" cy="509015"/>
          </a:xfrm>
          <a:prstGeom prst="rect">
            <a:avLst/>
          </a:prstGeom>
          <a:blipFill>
            <a:blip r:embed="rId6" cstate="print"/>
            <a:stretch>
              <a:fillRect/>
            </a:stretch>
          </a:blipFill>
        </p:spPr>
        <p:txBody>
          <a:bodyPr wrap="square" lIns="0" tIns="0" rIns="0" bIns="0" rtlCol="0"/>
          <a:lstStyle/>
          <a:p>
            <a:endParaRPr/>
          </a:p>
        </p:txBody>
      </p:sp>
      <p:sp>
        <p:nvSpPr>
          <p:cNvPr id="13" name="object 13"/>
          <p:cNvSpPr/>
          <p:nvPr/>
        </p:nvSpPr>
        <p:spPr>
          <a:xfrm>
            <a:off x="1482853" y="2093976"/>
            <a:ext cx="1004315" cy="509015"/>
          </a:xfrm>
          <a:prstGeom prst="rect">
            <a:avLst/>
          </a:prstGeom>
          <a:blipFill>
            <a:blip r:embed="rId7" cstate="print"/>
            <a:stretch>
              <a:fillRect/>
            </a:stretch>
          </a:blipFill>
        </p:spPr>
        <p:txBody>
          <a:bodyPr wrap="square" lIns="0" tIns="0" rIns="0" bIns="0" rtlCol="0"/>
          <a:lstStyle/>
          <a:p>
            <a:endParaRPr/>
          </a:p>
        </p:txBody>
      </p:sp>
      <p:sp>
        <p:nvSpPr>
          <p:cNvPr id="14" name="object 14"/>
          <p:cNvSpPr/>
          <p:nvPr/>
        </p:nvSpPr>
        <p:spPr>
          <a:xfrm>
            <a:off x="2127504" y="2093976"/>
            <a:ext cx="1719071" cy="509015"/>
          </a:xfrm>
          <a:prstGeom prst="rect">
            <a:avLst/>
          </a:prstGeom>
          <a:blipFill>
            <a:blip r:embed="rId8" cstate="print"/>
            <a:stretch>
              <a:fillRect/>
            </a:stretch>
          </a:blipFill>
        </p:spPr>
        <p:txBody>
          <a:bodyPr wrap="square" lIns="0" tIns="0" rIns="0" bIns="0" rtlCol="0"/>
          <a:lstStyle/>
          <a:p>
            <a:endParaRPr/>
          </a:p>
        </p:txBody>
      </p:sp>
      <p:sp>
        <p:nvSpPr>
          <p:cNvPr id="15" name="object 15"/>
          <p:cNvSpPr/>
          <p:nvPr/>
        </p:nvSpPr>
        <p:spPr>
          <a:xfrm>
            <a:off x="1482852" y="2368296"/>
            <a:ext cx="626363" cy="509015"/>
          </a:xfrm>
          <a:prstGeom prst="rect">
            <a:avLst/>
          </a:prstGeom>
          <a:blipFill>
            <a:blip r:embed="rId9" cstate="print"/>
            <a:stretch>
              <a:fillRect/>
            </a:stretch>
          </a:blipFill>
        </p:spPr>
        <p:txBody>
          <a:bodyPr wrap="square" lIns="0" tIns="0" rIns="0" bIns="0" rtlCol="0"/>
          <a:lstStyle/>
          <a:p>
            <a:endParaRPr/>
          </a:p>
        </p:txBody>
      </p:sp>
      <p:sp>
        <p:nvSpPr>
          <p:cNvPr id="16" name="object 16"/>
          <p:cNvSpPr/>
          <p:nvPr/>
        </p:nvSpPr>
        <p:spPr>
          <a:xfrm>
            <a:off x="1749552" y="2368296"/>
            <a:ext cx="2788919" cy="509015"/>
          </a:xfrm>
          <a:prstGeom prst="rect">
            <a:avLst/>
          </a:prstGeom>
          <a:blipFill>
            <a:blip r:embed="rId10" cstate="print"/>
            <a:stretch>
              <a:fillRect/>
            </a:stretch>
          </a:blipFill>
        </p:spPr>
        <p:txBody>
          <a:bodyPr wrap="square" lIns="0" tIns="0" rIns="0" bIns="0" rtlCol="0"/>
          <a:lstStyle/>
          <a:p>
            <a:endParaRPr/>
          </a:p>
        </p:txBody>
      </p:sp>
      <p:sp>
        <p:nvSpPr>
          <p:cNvPr id="17" name="object 17"/>
          <p:cNvSpPr/>
          <p:nvPr/>
        </p:nvSpPr>
        <p:spPr>
          <a:xfrm>
            <a:off x="1482853" y="2566416"/>
            <a:ext cx="1306067" cy="509015"/>
          </a:xfrm>
          <a:prstGeom prst="rect">
            <a:avLst/>
          </a:prstGeom>
          <a:blipFill>
            <a:blip r:embed="rId11" cstate="print"/>
            <a:stretch>
              <a:fillRect/>
            </a:stretch>
          </a:blipFill>
        </p:spPr>
        <p:txBody>
          <a:bodyPr wrap="square" lIns="0" tIns="0" rIns="0" bIns="0" rtlCol="0"/>
          <a:lstStyle/>
          <a:p>
            <a:endParaRPr/>
          </a:p>
        </p:txBody>
      </p:sp>
      <p:sp>
        <p:nvSpPr>
          <p:cNvPr id="18" name="object 18"/>
          <p:cNvSpPr/>
          <p:nvPr/>
        </p:nvSpPr>
        <p:spPr>
          <a:xfrm>
            <a:off x="4869179" y="2840736"/>
            <a:ext cx="626364" cy="509015"/>
          </a:xfrm>
          <a:prstGeom prst="rect">
            <a:avLst/>
          </a:prstGeom>
          <a:blipFill>
            <a:blip r:embed="rId9" cstate="print"/>
            <a:stretch>
              <a:fillRect/>
            </a:stretch>
          </a:blipFill>
        </p:spPr>
        <p:txBody>
          <a:bodyPr wrap="square" lIns="0" tIns="0" rIns="0" bIns="0" rtlCol="0"/>
          <a:lstStyle/>
          <a:p>
            <a:endParaRPr/>
          </a:p>
        </p:txBody>
      </p:sp>
      <p:sp>
        <p:nvSpPr>
          <p:cNvPr id="19" name="object 19"/>
          <p:cNvSpPr/>
          <p:nvPr/>
        </p:nvSpPr>
        <p:spPr>
          <a:xfrm>
            <a:off x="5135880" y="2840736"/>
            <a:ext cx="4116323" cy="509015"/>
          </a:xfrm>
          <a:prstGeom prst="rect">
            <a:avLst/>
          </a:prstGeom>
          <a:blipFill>
            <a:blip r:embed="rId12" cstate="print"/>
            <a:stretch>
              <a:fillRect/>
            </a:stretch>
          </a:blipFill>
        </p:spPr>
        <p:txBody>
          <a:bodyPr wrap="square" lIns="0" tIns="0" rIns="0" bIns="0" rtlCol="0"/>
          <a:lstStyle/>
          <a:p>
            <a:endParaRPr/>
          </a:p>
        </p:txBody>
      </p:sp>
      <p:sp>
        <p:nvSpPr>
          <p:cNvPr id="20" name="object 20"/>
          <p:cNvSpPr/>
          <p:nvPr/>
        </p:nvSpPr>
        <p:spPr>
          <a:xfrm>
            <a:off x="1482852" y="3115056"/>
            <a:ext cx="626363" cy="509015"/>
          </a:xfrm>
          <a:prstGeom prst="rect">
            <a:avLst/>
          </a:prstGeom>
          <a:blipFill>
            <a:blip r:embed="rId9" cstate="print"/>
            <a:stretch>
              <a:fillRect/>
            </a:stretch>
          </a:blipFill>
        </p:spPr>
        <p:txBody>
          <a:bodyPr wrap="square" lIns="0" tIns="0" rIns="0" bIns="0" rtlCol="0"/>
          <a:lstStyle/>
          <a:p>
            <a:endParaRPr/>
          </a:p>
        </p:txBody>
      </p:sp>
      <p:sp>
        <p:nvSpPr>
          <p:cNvPr id="21" name="object 21"/>
          <p:cNvSpPr/>
          <p:nvPr/>
        </p:nvSpPr>
        <p:spPr>
          <a:xfrm>
            <a:off x="1749552" y="3115056"/>
            <a:ext cx="1344167" cy="509015"/>
          </a:xfrm>
          <a:prstGeom prst="rect">
            <a:avLst/>
          </a:prstGeom>
          <a:blipFill>
            <a:blip r:embed="rId13" cstate="print"/>
            <a:stretch>
              <a:fillRect/>
            </a:stretch>
          </a:blipFill>
        </p:spPr>
        <p:txBody>
          <a:bodyPr wrap="square" lIns="0" tIns="0" rIns="0" bIns="0" rtlCol="0"/>
          <a:lstStyle/>
          <a:p>
            <a:endParaRPr/>
          </a:p>
        </p:txBody>
      </p:sp>
      <p:sp>
        <p:nvSpPr>
          <p:cNvPr id="22" name="object 22"/>
          <p:cNvSpPr/>
          <p:nvPr/>
        </p:nvSpPr>
        <p:spPr>
          <a:xfrm>
            <a:off x="2734056" y="3115056"/>
            <a:ext cx="431291" cy="509015"/>
          </a:xfrm>
          <a:prstGeom prst="rect">
            <a:avLst/>
          </a:prstGeom>
          <a:blipFill>
            <a:blip r:embed="rId4" cstate="print"/>
            <a:stretch>
              <a:fillRect/>
            </a:stretch>
          </a:blipFill>
        </p:spPr>
        <p:txBody>
          <a:bodyPr wrap="square" lIns="0" tIns="0" rIns="0" bIns="0" rtlCol="0"/>
          <a:lstStyle/>
          <a:p>
            <a:endParaRPr/>
          </a:p>
        </p:txBody>
      </p:sp>
      <p:sp>
        <p:nvSpPr>
          <p:cNvPr id="23" name="object 23"/>
          <p:cNvSpPr/>
          <p:nvPr/>
        </p:nvSpPr>
        <p:spPr>
          <a:xfrm>
            <a:off x="2823973" y="3153156"/>
            <a:ext cx="2394191" cy="445007"/>
          </a:xfrm>
          <a:prstGeom prst="rect">
            <a:avLst/>
          </a:prstGeom>
          <a:blipFill>
            <a:blip r:embed="rId14" cstate="print"/>
            <a:stretch>
              <a:fillRect/>
            </a:stretch>
          </a:blipFill>
        </p:spPr>
        <p:txBody>
          <a:bodyPr wrap="square" lIns="0" tIns="0" rIns="0" bIns="0" rtlCol="0"/>
          <a:lstStyle/>
          <a:p>
            <a:endParaRPr/>
          </a:p>
        </p:txBody>
      </p:sp>
      <p:sp>
        <p:nvSpPr>
          <p:cNvPr id="24" name="object 24"/>
          <p:cNvSpPr/>
          <p:nvPr/>
        </p:nvSpPr>
        <p:spPr>
          <a:xfrm>
            <a:off x="4876800" y="3115056"/>
            <a:ext cx="431291" cy="509015"/>
          </a:xfrm>
          <a:prstGeom prst="rect">
            <a:avLst/>
          </a:prstGeom>
          <a:blipFill>
            <a:blip r:embed="rId6" cstate="print"/>
            <a:stretch>
              <a:fillRect/>
            </a:stretch>
          </a:blipFill>
        </p:spPr>
        <p:txBody>
          <a:bodyPr wrap="square" lIns="0" tIns="0" rIns="0" bIns="0" rtlCol="0"/>
          <a:lstStyle/>
          <a:p>
            <a:endParaRPr/>
          </a:p>
        </p:txBody>
      </p:sp>
      <p:sp>
        <p:nvSpPr>
          <p:cNvPr id="25" name="object 25"/>
          <p:cNvSpPr/>
          <p:nvPr/>
        </p:nvSpPr>
        <p:spPr>
          <a:xfrm>
            <a:off x="4948428" y="3115056"/>
            <a:ext cx="469391" cy="509015"/>
          </a:xfrm>
          <a:prstGeom prst="rect">
            <a:avLst/>
          </a:prstGeom>
          <a:blipFill>
            <a:blip r:embed="rId15" cstate="print"/>
            <a:stretch>
              <a:fillRect/>
            </a:stretch>
          </a:blipFill>
        </p:spPr>
        <p:txBody>
          <a:bodyPr wrap="square" lIns="0" tIns="0" rIns="0" bIns="0" rtlCol="0"/>
          <a:lstStyle/>
          <a:p>
            <a:endParaRPr/>
          </a:p>
        </p:txBody>
      </p:sp>
      <p:sp>
        <p:nvSpPr>
          <p:cNvPr id="26" name="object 26"/>
          <p:cNvSpPr/>
          <p:nvPr/>
        </p:nvSpPr>
        <p:spPr>
          <a:xfrm>
            <a:off x="5058156" y="3115056"/>
            <a:ext cx="4943855" cy="509015"/>
          </a:xfrm>
          <a:prstGeom prst="rect">
            <a:avLst/>
          </a:prstGeom>
          <a:blipFill>
            <a:blip r:embed="rId16" cstate="print"/>
            <a:stretch>
              <a:fillRect/>
            </a:stretch>
          </a:blipFill>
        </p:spPr>
        <p:txBody>
          <a:bodyPr wrap="square" lIns="0" tIns="0" rIns="0" bIns="0" rtlCol="0"/>
          <a:lstStyle/>
          <a:p>
            <a:endParaRPr/>
          </a:p>
        </p:txBody>
      </p:sp>
      <p:sp>
        <p:nvSpPr>
          <p:cNvPr id="27" name="object 27"/>
          <p:cNvSpPr/>
          <p:nvPr/>
        </p:nvSpPr>
        <p:spPr>
          <a:xfrm>
            <a:off x="1482853" y="3846576"/>
            <a:ext cx="5654039" cy="509015"/>
          </a:xfrm>
          <a:prstGeom prst="rect">
            <a:avLst/>
          </a:prstGeom>
          <a:blipFill>
            <a:blip r:embed="rId17" cstate="print"/>
            <a:stretch>
              <a:fillRect/>
            </a:stretch>
          </a:blipFill>
        </p:spPr>
        <p:txBody>
          <a:bodyPr wrap="square" lIns="0" tIns="0" rIns="0" bIns="0" rtlCol="0"/>
          <a:lstStyle/>
          <a:p>
            <a:endParaRPr/>
          </a:p>
        </p:txBody>
      </p:sp>
      <p:sp>
        <p:nvSpPr>
          <p:cNvPr id="28" name="object 28"/>
          <p:cNvSpPr/>
          <p:nvPr/>
        </p:nvSpPr>
        <p:spPr>
          <a:xfrm>
            <a:off x="5050536" y="4120895"/>
            <a:ext cx="1767827" cy="509016"/>
          </a:xfrm>
          <a:prstGeom prst="rect">
            <a:avLst/>
          </a:prstGeom>
          <a:blipFill>
            <a:blip r:embed="rId18" cstate="print"/>
            <a:stretch>
              <a:fillRect/>
            </a:stretch>
          </a:blipFill>
        </p:spPr>
        <p:txBody>
          <a:bodyPr wrap="square" lIns="0" tIns="0" rIns="0" bIns="0" rtlCol="0"/>
          <a:lstStyle/>
          <a:p>
            <a:endParaRPr/>
          </a:p>
        </p:txBody>
      </p:sp>
      <p:sp>
        <p:nvSpPr>
          <p:cNvPr id="29" name="object 29"/>
          <p:cNvSpPr/>
          <p:nvPr/>
        </p:nvSpPr>
        <p:spPr>
          <a:xfrm>
            <a:off x="4707636" y="4395216"/>
            <a:ext cx="2061971" cy="509015"/>
          </a:xfrm>
          <a:prstGeom prst="rect">
            <a:avLst/>
          </a:prstGeom>
          <a:blipFill>
            <a:blip r:embed="rId19" cstate="print"/>
            <a:stretch>
              <a:fillRect/>
            </a:stretch>
          </a:blipFill>
        </p:spPr>
        <p:txBody>
          <a:bodyPr wrap="square" lIns="0" tIns="0" rIns="0" bIns="0" rtlCol="0"/>
          <a:lstStyle/>
          <a:p>
            <a:endParaRPr/>
          </a:p>
        </p:txBody>
      </p:sp>
      <p:sp>
        <p:nvSpPr>
          <p:cNvPr id="30" name="object 30"/>
          <p:cNvSpPr/>
          <p:nvPr/>
        </p:nvSpPr>
        <p:spPr>
          <a:xfrm>
            <a:off x="1482853" y="5126735"/>
            <a:ext cx="4735067" cy="509016"/>
          </a:xfrm>
          <a:prstGeom prst="rect">
            <a:avLst/>
          </a:prstGeom>
          <a:blipFill>
            <a:blip r:embed="rId20" cstate="print"/>
            <a:stretch>
              <a:fillRect/>
            </a:stretch>
          </a:blipFill>
        </p:spPr>
        <p:txBody>
          <a:bodyPr wrap="square" lIns="0" tIns="0" rIns="0" bIns="0" rtlCol="0"/>
          <a:lstStyle/>
          <a:p>
            <a:endParaRPr/>
          </a:p>
        </p:txBody>
      </p:sp>
      <p:sp>
        <p:nvSpPr>
          <p:cNvPr id="31" name="object 31"/>
          <p:cNvSpPr/>
          <p:nvPr/>
        </p:nvSpPr>
        <p:spPr>
          <a:xfrm>
            <a:off x="5858256" y="5126735"/>
            <a:ext cx="431291" cy="509016"/>
          </a:xfrm>
          <a:prstGeom prst="rect">
            <a:avLst/>
          </a:prstGeom>
          <a:blipFill>
            <a:blip r:embed="rId4" cstate="print"/>
            <a:stretch>
              <a:fillRect/>
            </a:stretch>
          </a:blipFill>
        </p:spPr>
        <p:txBody>
          <a:bodyPr wrap="square" lIns="0" tIns="0" rIns="0" bIns="0" rtlCol="0"/>
          <a:lstStyle/>
          <a:p>
            <a:endParaRPr/>
          </a:p>
        </p:txBody>
      </p:sp>
      <p:sp>
        <p:nvSpPr>
          <p:cNvPr id="32" name="object 32"/>
          <p:cNvSpPr/>
          <p:nvPr/>
        </p:nvSpPr>
        <p:spPr>
          <a:xfrm>
            <a:off x="5948172" y="5164836"/>
            <a:ext cx="1961387" cy="445007"/>
          </a:xfrm>
          <a:prstGeom prst="rect">
            <a:avLst/>
          </a:prstGeom>
          <a:blipFill>
            <a:blip r:embed="rId21" cstate="print"/>
            <a:stretch>
              <a:fillRect/>
            </a:stretch>
          </a:blipFill>
        </p:spPr>
        <p:txBody>
          <a:bodyPr wrap="square" lIns="0" tIns="0" rIns="0" bIns="0" rtlCol="0"/>
          <a:lstStyle/>
          <a:p>
            <a:endParaRPr/>
          </a:p>
        </p:txBody>
      </p:sp>
      <p:sp>
        <p:nvSpPr>
          <p:cNvPr id="33" name="object 33"/>
          <p:cNvSpPr/>
          <p:nvPr/>
        </p:nvSpPr>
        <p:spPr>
          <a:xfrm>
            <a:off x="7568184" y="5126735"/>
            <a:ext cx="431291" cy="509016"/>
          </a:xfrm>
          <a:prstGeom prst="rect">
            <a:avLst/>
          </a:prstGeom>
          <a:blipFill>
            <a:blip r:embed="rId6" cstate="print"/>
            <a:stretch>
              <a:fillRect/>
            </a:stretch>
          </a:blipFill>
        </p:spPr>
        <p:txBody>
          <a:bodyPr wrap="square" lIns="0" tIns="0" rIns="0" bIns="0" rtlCol="0"/>
          <a:lstStyle/>
          <a:p>
            <a:endParaRPr/>
          </a:p>
        </p:txBody>
      </p:sp>
      <p:sp>
        <p:nvSpPr>
          <p:cNvPr id="34" name="object 34"/>
          <p:cNvSpPr/>
          <p:nvPr/>
        </p:nvSpPr>
        <p:spPr>
          <a:xfrm>
            <a:off x="2439925" y="5401055"/>
            <a:ext cx="4093463" cy="509016"/>
          </a:xfrm>
          <a:prstGeom prst="rect">
            <a:avLst/>
          </a:prstGeom>
          <a:blipFill>
            <a:blip r:embed="rId22" cstate="print"/>
            <a:stretch>
              <a:fillRect/>
            </a:stretch>
          </a:blipFill>
        </p:spPr>
        <p:txBody>
          <a:bodyPr wrap="square" lIns="0" tIns="0" rIns="0" bIns="0" rtlCol="0"/>
          <a:lstStyle/>
          <a:p>
            <a:endParaRPr/>
          </a:p>
        </p:txBody>
      </p:sp>
      <p:sp>
        <p:nvSpPr>
          <p:cNvPr id="35" name="object 35"/>
          <p:cNvSpPr/>
          <p:nvPr/>
        </p:nvSpPr>
        <p:spPr>
          <a:xfrm>
            <a:off x="4058412" y="5675376"/>
            <a:ext cx="1272539" cy="509015"/>
          </a:xfrm>
          <a:prstGeom prst="rect">
            <a:avLst/>
          </a:prstGeom>
          <a:blipFill>
            <a:blip r:embed="rId23" cstate="print"/>
            <a:stretch>
              <a:fillRect/>
            </a:stretch>
          </a:blipFill>
        </p:spPr>
        <p:txBody>
          <a:bodyPr wrap="square" lIns="0" tIns="0" rIns="0" bIns="0" rtlCol="0"/>
          <a:lstStyle/>
          <a:p>
            <a:endParaRPr/>
          </a:p>
        </p:txBody>
      </p:sp>
      <p:sp>
        <p:nvSpPr>
          <p:cNvPr id="36" name="object 36"/>
          <p:cNvSpPr/>
          <p:nvPr/>
        </p:nvSpPr>
        <p:spPr>
          <a:xfrm>
            <a:off x="3685032" y="5949696"/>
            <a:ext cx="1325879" cy="509015"/>
          </a:xfrm>
          <a:prstGeom prst="rect">
            <a:avLst/>
          </a:prstGeom>
          <a:blipFill>
            <a:blip r:embed="rId24" cstate="print"/>
            <a:stretch>
              <a:fillRect/>
            </a:stretch>
          </a:blipFill>
        </p:spPr>
        <p:txBody>
          <a:bodyPr wrap="square" lIns="0" tIns="0" rIns="0" bIns="0" rtlCol="0"/>
          <a:lstStyle/>
          <a:p>
            <a:endParaRPr/>
          </a:p>
        </p:txBody>
      </p:sp>
      <p:sp>
        <p:nvSpPr>
          <p:cNvPr id="37" name="object 37"/>
          <p:cNvSpPr/>
          <p:nvPr/>
        </p:nvSpPr>
        <p:spPr>
          <a:xfrm>
            <a:off x="4651248" y="5949696"/>
            <a:ext cx="3648455" cy="509015"/>
          </a:xfrm>
          <a:prstGeom prst="rect">
            <a:avLst/>
          </a:prstGeom>
          <a:blipFill>
            <a:blip r:embed="rId25" cstate="print"/>
            <a:stretch>
              <a:fillRect/>
            </a:stretch>
          </a:blipFill>
        </p:spPr>
        <p:txBody>
          <a:bodyPr wrap="square" lIns="0" tIns="0" rIns="0" bIns="0" rtlCol="0"/>
          <a:lstStyle/>
          <a:p>
            <a:endParaRPr/>
          </a:p>
        </p:txBody>
      </p:sp>
      <p:sp>
        <p:nvSpPr>
          <p:cNvPr id="38" name="object 38"/>
          <p:cNvSpPr/>
          <p:nvPr/>
        </p:nvSpPr>
        <p:spPr>
          <a:xfrm>
            <a:off x="3252216" y="6224016"/>
            <a:ext cx="2132075" cy="509015"/>
          </a:xfrm>
          <a:prstGeom prst="rect">
            <a:avLst/>
          </a:prstGeom>
          <a:blipFill>
            <a:blip r:embed="rId26" cstate="print"/>
            <a:stretch>
              <a:fillRect/>
            </a:stretch>
          </a:blipFill>
        </p:spPr>
        <p:txBody>
          <a:bodyPr wrap="square" lIns="0" tIns="0" rIns="0" bIns="0" rtlCol="0"/>
          <a:lstStyle/>
          <a:p>
            <a:endParaRPr/>
          </a:p>
        </p:txBody>
      </p:sp>
      <p:sp>
        <p:nvSpPr>
          <p:cNvPr id="39" name="object 39"/>
          <p:cNvSpPr txBox="1"/>
          <p:nvPr/>
        </p:nvSpPr>
        <p:spPr>
          <a:xfrm>
            <a:off x="1330042" y="1674568"/>
            <a:ext cx="9256395" cy="4950073"/>
          </a:xfrm>
          <a:prstGeom prst="rect">
            <a:avLst/>
          </a:prstGeom>
        </p:spPr>
        <p:txBody>
          <a:bodyPr vert="horz" wrap="square" lIns="0" tIns="0" rIns="0" bIns="0" rtlCol="0">
            <a:spAutoFit/>
          </a:bodyPr>
          <a:lstStyle/>
          <a:p>
            <a:pPr marL="12700"/>
            <a:r>
              <a:rPr b="1" spc="-10" dirty="0">
                <a:solidFill>
                  <a:srgbClr val="FFC000"/>
                </a:solidFill>
                <a:latin typeface="Meiryo UI"/>
                <a:cs typeface="Meiryo UI"/>
              </a:rPr>
              <a:t>■安全なIoTシステムの創出</a:t>
            </a:r>
            <a:endParaRPr>
              <a:latin typeface="Meiryo UI"/>
              <a:cs typeface="Meiryo UI"/>
            </a:endParaRPr>
          </a:p>
          <a:p>
            <a:pPr marL="332740" marR="499745" indent="-228600">
              <a:spcBef>
                <a:spcPts val="605"/>
              </a:spcBef>
            </a:pPr>
            <a:r>
              <a:rPr sz="1300" spc="-5" dirty="0">
                <a:latin typeface="Wingdings"/>
                <a:cs typeface="Wingdings"/>
              </a:rPr>
              <a:t></a:t>
            </a:r>
            <a:r>
              <a:rPr sz="1300" spc="-5" dirty="0">
                <a:latin typeface="Times New Roman"/>
                <a:cs typeface="Times New Roman"/>
              </a:rPr>
              <a:t> </a:t>
            </a:r>
            <a:r>
              <a:rPr sz="1300" spc="-5" dirty="0">
                <a:latin typeface="Meiryo UI"/>
                <a:cs typeface="Meiryo UI"/>
              </a:rPr>
              <a:t>企画・設計段階からセキュリティの確保を盛り込むセキュリティ・バイ・デザイン(SBD)の考え方に基づき、安全なIoT(</a:t>
            </a:r>
            <a:r>
              <a:rPr sz="1050" spc="-5" dirty="0">
                <a:latin typeface="Meiryo UI"/>
                <a:cs typeface="Meiryo UI"/>
              </a:rPr>
              <a:t>モノのインターネット</a:t>
            </a:r>
            <a:r>
              <a:rPr sz="1300" spc="-5" dirty="0">
                <a:latin typeface="Meiryo UI"/>
                <a:cs typeface="Meiryo UI"/>
              </a:rPr>
              <a:t>)  </a:t>
            </a:r>
            <a:r>
              <a:rPr sz="1300" spc="-10" dirty="0">
                <a:latin typeface="Meiryo UI"/>
                <a:cs typeface="Meiryo UI"/>
              </a:rPr>
              <a:t>システムを活用した事業を振興</a:t>
            </a:r>
            <a:endParaRPr sz="1300">
              <a:latin typeface="Meiryo UI"/>
              <a:cs typeface="Meiryo UI"/>
            </a:endParaRPr>
          </a:p>
          <a:p>
            <a:pPr marL="332740" marR="5080" indent="-228600">
              <a:spcBef>
                <a:spcPts val="600"/>
              </a:spcBef>
            </a:pPr>
            <a:r>
              <a:rPr sz="1300" spc="-5" dirty="0">
                <a:latin typeface="Wingdings"/>
                <a:cs typeface="Wingdings"/>
              </a:rPr>
              <a:t></a:t>
            </a:r>
            <a:r>
              <a:rPr sz="1300" spc="-5" dirty="0">
                <a:latin typeface="Times New Roman"/>
                <a:cs typeface="Times New Roman"/>
              </a:rPr>
              <a:t> </a:t>
            </a:r>
            <a:r>
              <a:rPr sz="1300" spc="-5" dirty="0">
                <a:latin typeface="Meiryo UI"/>
                <a:cs typeface="Meiryo UI"/>
              </a:rPr>
              <a:t>IoTシステムに係る大規模な事業について、サイバーセキュリティ戦略本部による総合調整等により、必要な対策を整合的に実施するための  </a:t>
            </a:r>
            <a:r>
              <a:rPr sz="1300" spc="-10" dirty="0">
                <a:latin typeface="Meiryo UI"/>
                <a:cs typeface="Meiryo UI"/>
              </a:rPr>
              <a:t>体制等を整備</a:t>
            </a:r>
            <a:endParaRPr sz="1300">
              <a:latin typeface="Meiryo UI"/>
              <a:cs typeface="Meiryo UI"/>
            </a:endParaRPr>
          </a:p>
          <a:p>
            <a:pPr marL="104139">
              <a:spcBef>
                <a:spcPts val="600"/>
              </a:spcBef>
            </a:pPr>
            <a:r>
              <a:rPr sz="1300" spc="-5" dirty="0">
                <a:latin typeface="Wingdings"/>
                <a:cs typeface="Wingdings"/>
              </a:rPr>
              <a:t></a:t>
            </a:r>
            <a:r>
              <a:rPr sz="1300" spc="-5" dirty="0">
                <a:latin typeface="Times New Roman"/>
                <a:cs typeface="Times New Roman"/>
              </a:rPr>
              <a:t> </a:t>
            </a:r>
            <a:r>
              <a:rPr sz="1300" spc="155" dirty="0">
                <a:latin typeface="Times New Roman"/>
                <a:cs typeface="Times New Roman"/>
              </a:rPr>
              <a:t> </a:t>
            </a:r>
            <a:r>
              <a:rPr sz="1300" spc="-5" dirty="0">
                <a:latin typeface="Meiryo UI"/>
                <a:cs typeface="Meiryo UI"/>
              </a:rPr>
              <a:t>エネルギー分野、自動車分野、医療分野等におけるIoTシステムのセキュリティに係る総合的なガイドライン等を整備</a:t>
            </a:r>
            <a:endParaRPr sz="1300">
              <a:latin typeface="Meiryo UI"/>
              <a:cs typeface="Meiryo UI"/>
            </a:endParaRPr>
          </a:p>
          <a:p>
            <a:pPr marL="104139">
              <a:spcBef>
                <a:spcPts val="600"/>
              </a:spcBef>
            </a:pPr>
            <a:r>
              <a:rPr sz="1300" spc="-5" dirty="0">
                <a:latin typeface="Wingdings"/>
                <a:cs typeface="Wingdings"/>
              </a:rPr>
              <a:t></a:t>
            </a:r>
            <a:r>
              <a:rPr sz="1300" spc="-5" dirty="0">
                <a:latin typeface="Times New Roman"/>
                <a:cs typeface="Times New Roman"/>
              </a:rPr>
              <a:t> </a:t>
            </a:r>
            <a:r>
              <a:rPr sz="1300" spc="200" dirty="0">
                <a:latin typeface="Times New Roman"/>
                <a:cs typeface="Times New Roman"/>
              </a:rPr>
              <a:t> </a:t>
            </a:r>
            <a:r>
              <a:rPr sz="1300" spc="-5" dirty="0">
                <a:latin typeface="Meiryo UI"/>
                <a:cs typeface="Meiryo UI"/>
              </a:rPr>
              <a:t>IoTシステムの特徴(</a:t>
            </a:r>
            <a:r>
              <a:rPr sz="1050" spc="-5" dirty="0">
                <a:latin typeface="Meiryo UI"/>
                <a:cs typeface="Meiryo UI"/>
              </a:rPr>
              <a:t>長いライフサイクル、処理能力の制限等</a:t>
            </a:r>
            <a:r>
              <a:rPr sz="1300" spc="-5" dirty="0">
                <a:latin typeface="Meiryo UI"/>
                <a:cs typeface="Meiryo UI"/>
              </a:rPr>
              <a:t>)、ハードウェア真正性の重要性等を考慮した技術開発・実証事業の実施</a:t>
            </a:r>
            <a:endParaRPr sz="1300">
              <a:latin typeface="Meiryo UI"/>
              <a:cs typeface="Meiryo UI"/>
            </a:endParaRPr>
          </a:p>
          <a:p>
            <a:pPr>
              <a:spcBef>
                <a:spcPts val="52"/>
              </a:spcBef>
            </a:pPr>
            <a:endParaRPr sz="1200">
              <a:latin typeface="Times New Roman"/>
              <a:cs typeface="Times New Roman"/>
            </a:endParaRPr>
          </a:p>
          <a:p>
            <a:pPr marL="12700"/>
            <a:r>
              <a:rPr b="1" spc="-5" dirty="0">
                <a:solidFill>
                  <a:srgbClr val="FFC000"/>
                </a:solidFill>
                <a:latin typeface="Meiryo UI"/>
                <a:cs typeface="Meiryo UI"/>
              </a:rPr>
              <a:t>■セキュリティマインドを持った企業経営の推進</a:t>
            </a:r>
            <a:endParaRPr>
              <a:latin typeface="Meiryo UI"/>
              <a:cs typeface="Meiryo UI"/>
            </a:endParaRPr>
          </a:p>
          <a:p>
            <a:pPr marL="104139">
              <a:spcBef>
                <a:spcPts val="605"/>
              </a:spcBef>
            </a:pPr>
            <a:r>
              <a:rPr sz="1300" spc="-5" dirty="0">
                <a:latin typeface="Wingdings"/>
                <a:cs typeface="Wingdings"/>
              </a:rPr>
              <a:t></a:t>
            </a:r>
            <a:r>
              <a:rPr sz="1300" spc="-5" dirty="0">
                <a:latin typeface="Times New Roman"/>
                <a:cs typeface="Times New Roman"/>
              </a:rPr>
              <a:t> </a:t>
            </a:r>
            <a:r>
              <a:rPr sz="1300" spc="110" dirty="0">
                <a:latin typeface="Times New Roman"/>
                <a:cs typeface="Times New Roman"/>
              </a:rPr>
              <a:t> </a:t>
            </a:r>
            <a:r>
              <a:rPr sz="1300" spc="-5" dirty="0">
                <a:latin typeface="Meiryo UI"/>
                <a:cs typeface="Meiryo UI"/>
              </a:rPr>
              <a:t>企業におけるセキュリティに係る取組が市場等から正当に評価される仕組みの構築</a:t>
            </a:r>
            <a:endParaRPr sz="1300">
              <a:latin typeface="Meiryo UI"/>
              <a:cs typeface="Meiryo UI"/>
            </a:endParaRPr>
          </a:p>
          <a:p>
            <a:pPr marL="104139">
              <a:spcBef>
                <a:spcPts val="600"/>
              </a:spcBef>
            </a:pPr>
            <a:r>
              <a:rPr sz="1300" spc="-5" dirty="0">
                <a:latin typeface="Wingdings"/>
                <a:cs typeface="Wingdings"/>
              </a:rPr>
              <a:t></a:t>
            </a:r>
            <a:r>
              <a:rPr sz="1300" spc="-5" dirty="0">
                <a:latin typeface="Times New Roman"/>
                <a:cs typeface="Times New Roman"/>
              </a:rPr>
              <a:t> </a:t>
            </a:r>
            <a:r>
              <a:rPr sz="1300" spc="95" dirty="0">
                <a:latin typeface="Times New Roman"/>
                <a:cs typeface="Times New Roman"/>
              </a:rPr>
              <a:t> </a:t>
            </a:r>
            <a:r>
              <a:rPr sz="1300" spc="-5" dirty="0">
                <a:latin typeface="Meiryo UI"/>
                <a:cs typeface="Meiryo UI"/>
              </a:rPr>
              <a:t>経営層と実務者層との間のコミュニケーション支援を行う橋渡し人材層の育成</a:t>
            </a:r>
            <a:endParaRPr sz="1300">
              <a:latin typeface="Meiryo UI"/>
              <a:cs typeface="Meiryo UI"/>
            </a:endParaRPr>
          </a:p>
          <a:p>
            <a:pPr marL="104139">
              <a:spcBef>
                <a:spcPts val="600"/>
              </a:spcBef>
            </a:pPr>
            <a:r>
              <a:rPr sz="1300" spc="-5" dirty="0">
                <a:latin typeface="Wingdings"/>
                <a:cs typeface="Wingdings"/>
              </a:rPr>
              <a:t></a:t>
            </a:r>
            <a:r>
              <a:rPr sz="1300" spc="-5" dirty="0">
                <a:latin typeface="Times New Roman"/>
                <a:cs typeface="Times New Roman"/>
              </a:rPr>
              <a:t> </a:t>
            </a:r>
            <a:r>
              <a:rPr sz="1300" spc="135" dirty="0">
                <a:latin typeface="Times New Roman"/>
                <a:cs typeface="Times New Roman"/>
              </a:rPr>
              <a:t> </a:t>
            </a:r>
            <a:r>
              <a:rPr sz="1300" spc="-5" dirty="0">
                <a:latin typeface="Meiryo UI"/>
                <a:cs typeface="Meiryo UI"/>
              </a:rPr>
              <a:t>民民間・官民間における脅威・インシデント情報の共有・演習等実施の推進</a:t>
            </a:r>
            <a:endParaRPr sz="1300">
              <a:latin typeface="Meiryo UI"/>
              <a:cs typeface="Meiryo UI"/>
            </a:endParaRPr>
          </a:p>
          <a:p>
            <a:pPr>
              <a:spcBef>
                <a:spcPts val="52"/>
              </a:spcBef>
            </a:pPr>
            <a:endParaRPr sz="1200">
              <a:latin typeface="Times New Roman"/>
              <a:cs typeface="Times New Roman"/>
            </a:endParaRPr>
          </a:p>
          <a:p>
            <a:pPr marL="12700"/>
            <a:r>
              <a:rPr b="1" spc="-5" dirty="0">
                <a:solidFill>
                  <a:srgbClr val="FFC000"/>
                </a:solidFill>
                <a:latin typeface="Meiryo UI"/>
                <a:cs typeface="Meiryo UI"/>
              </a:rPr>
              <a:t>■セキュリティに係るビジネス環境の整備</a:t>
            </a:r>
            <a:endParaRPr>
              <a:latin typeface="Meiryo UI"/>
              <a:cs typeface="Meiryo UI"/>
            </a:endParaRPr>
          </a:p>
          <a:p>
            <a:pPr marL="104139">
              <a:spcBef>
                <a:spcPts val="605"/>
              </a:spcBef>
            </a:pPr>
            <a:r>
              <a:rPr sz="1300" spc="-5" dirty="0">
                <a:latin typeface="Wingdings"/>
                <a:cs typeface="Wingdings"/>
              </a:rPr>
              <a:t></a:t>
            </a:r>
            <a:r>
              <a:rPr sz="1300" spc="-5" dirty="0">
                <a:latin typeface="Times New Roman"/>
                <a:cs typeface="Times New Roman"/>
              </a:rPr>
              <a:t> </a:t>
            </a:r>
            <a:r>
              <a:rPr sz="1300" spc="225" dirty="0">
                <a:latin typeface="Times New Roman"/>
                <a:cs typeface="Times New Roman"/>
              </a:rPr>
              <a:t> </a:t>
            </a:r>
            <a:r>
              <a:rPr sz="1300" spc="-5" dirty="0">
                <a:latin typeface="Meiryo UI"/>
                <a:cs typeface="Meiryo UI"/>
              </a:rPr>
              <a:t>政府系ファンドの活用等により、サイバーセキュリティ関連産業を振興(</a:t>
            </a:r>
            <a:r>
              <a:rPr sz="1050" spc="-5" dirty="0">
                <a:latin typeface="Meiryo UI"/>
                <a:cs typeface="Meiryo UI"/>
              </a:rPr>
              <a:t>ベンチャー企業の育成等を含む</a:t>
            </a:r>
            <a:r>
              <a:rPr sz="1300" spc="-5" dirty="0">
                <a:latin typeface="Meiryo UI"/>
                <a:cs typeface="Meiryo UI"/>
              </a:rPr>
              <a:t>)</a:t>
            </a:r>
            <a:endParaRPr sz="1300">
              <a:latin typeface="Meiryo UI"/>
              <a:cs typeface="Meiryo UI"/>
            </a:endParaRPr>
          </a:p>
          <a:p>
            <a:pPr marL="104139">
              <a:spcBef>
                <a:spcPts val="600"/>
              </a:spcBef>
            </a:pPr>
            <a:r>
              <a:rPr sz="1300" spc="-5" dirty="0">
                <a:latin typeface="Wingdings"/>
                <a:cs typeface="Wingdings"/>
              </a:rPr>
              <a:t></a:t>
            </a:r>
            <a:r>
              <a:rPr sz="1300" spc="-5" dirty="0">
                <a:latin typeface="Times New Roman"/>
                <a:cs typeface="Times New Roman"/>
              </a:rPr>
              <a:t> </a:t>
            </a:r>
            <a:r>
              <a:rPr sz="1300" spc="135" dirty="0">
                <a:latin typeface="Times New Roman"/>
                <a:cs typeface="Times New Roman"/>
              </a:rPr>
              <a:t> </a:t>
            </a:r>
            <a:r>
              <a:rPr sz="1300" spc="-5" dirty="0">
                <a:latin typeface="Meiryo UI"/>
                <a:cs typeface="Meiryo UI"/>
              </a:rPr>
              <a:t>中小企業等のクラウドサービス活用に有効なセキュリティ監査の普及促進</a:t>
            </a:r>
            <a:endParaRPr sz="1300">
              <a:latin typeface="Meiryo UI"/>
              <a:cs typeface="Meiryo UI"/>
            </a:endParaRPr>
          </a:p>
          <a:p>
            <a:pPr marL="104139">
              <a:spcBef>
                <a:spcPts val="600"/>
              </a:spcBef>
            </a:pPr>
            <a:r>
              <a:rPr sz="1300" spc="-5" dirty="0">
                <a:latin typeface="Wingdings"/>
                <a:cs typeface="Wingdings"/>
              </a:rPr>
              <a:t></a:t>
            </a:r>
            <a:r>
              <a:rPr sz="1300" spc="-5" dirty="0">
                <a:latin typeface="Times New Roman"/>
                <a:cs typeface="Times New Roman"/>
              </a:rPr>
              <a:t> </a:t>
            </a:r>
            <a:r>
              <a:rPr sz="1300" spc="185" dirty="0">
                <a:latin typeface="Times New Roman"/>
                <a:cs typeface="Times New Roman"/>
              </a:rPr>
              <a:t> </a:t>
            </a:r>
            <a:r>
              <a:rPr sz="1300" spc="-5" dirty="0">
                <a:latin typeface="Meiryo UI"/>
                <a:cs typeface="Meiryo UI"/>
              </a:rPr>
              <a:t>サイバーセキュリティ産業の振興に向けた制度の見直し</a:t>
            </a:r>
            <a:r>
              <a:rPr sz="1050" spc="-5" dirty="0">
                <a:latin typeface="Meiryo UI"/>
                <a:cs typeface="Meiryo UI"/>
              </a:rPr>
              <a:t>(リバースエンジニアリング等</a:t>
            </a:r>
            <a:r>
              <a:rPr sz="1300" spc="-5" dirty="0">
                <a:latin typeface="Meiryo UI"/>
                <a:cs typeface="Meiryo UI"/>
              </a:rPr>
              <a:t>)</a:t>
            </a:r>
            <a:endParaRPr sz="1300">
              <a:latin typeface="Meiryo UI"/>
              <a:cs typeface="Meiryo UI"/>
            </a:endParaRPr>
          </a:p>
          <a:p>
            <a:pPr marL="104139">
              <a:spcBef>
                <a:spcPts val="600"/>
              </a:spcBef>
            </a:pPr>
            <a:r>
              <a:rPr sz="1300" spc="-5" dirty="0">
                <a:latin typeface="Wingdings"/>
                <a:cs typeface="Wingdings"/>
              </a:rPr>
              <a:t></a:t>
            </a:r>
            <a:r>
              <a:rPr sz="1300" spc="-5" dirty="0">
                <a:latin typeface="Times New Roman"/>
                <a:cs typeface="Times New Roman"/>
              </a:rPr>
              <a:t> </a:t>
            </a:r>
            <a:r>
              <a:rPr sz="1300" spc="114" dirty="0">
                <a:latin typeface="Times New Roman"/>
                <a:cs typeface="Times New Roman"/>
              </a:rPr>
              <a:t> </a:t>
            </a:r>
            <a:r>
              <a:rPr sz="1300" spc="-5" dirty="0">
                <a:latin typeface="Meiryo UI"/>
                <a:cs typeface="Meiryo UI"/>
              </a:rPr>
              <a:t>IoTシステム等のセキュリティに係る国際的な標準規格や相互承認枠組み作りの国際的議論を主導</a:t>
            </a:r>
            <a:endParaRPr sz="1300">
              <a:latin typeface="Meiryo UI"/>
              <a:cs typeface="Meiryo UI"/>
            </a:endParaRPr>
          </a:p>
          <a:p>
            <a:pPr marL="104139">
              <a:spcBef>
                <a:spcPts val="600"/>
              </a:spcBef>
            </a:pPr>
            <a:r>
              <a:rPr sz="1300" spc="-5" dirty="0">
                <a:latin typeface="Wingdings"/>
                <a:cs typeface="Wingdings"/>
              </a:rPr>
              <a:t></a:t>
            </a:r>
            <a:r>
              <a:rPr sz="1300" spc="-5" dirty="0">
                <a:latin typeface="Times New Roman"/>
                <a:cs typeface="Times New Roman"/>
              </a:rPr>
              <a:t> </a:t>
            </a:r>
            <a:r>
              <a:rPr sz="1300" spc="70" dirty="0">
                <a:latin typeface="Times New Roman"/>
                <a:cs typeface="Times New Roman"/>
              </a:rPr>
              <a:t> </a:t>
            </a:r>
            <a:r>
              <a:rPr sz="1300" spc="-5" dirty="0">
                <a:latin typeface="Meiryo UI"/>
                <a:cs typeface="Meiryo UI"/>
              </a:rPr>
              <a:t>知財漏えい防止強化など、公正なビジネス環境を整備</a:t>
            </a:r>
            <a:endParaRPr sz="1300">
              <a:latin typeface="Meiryo UI"/>
              <a:cs typeface="Meiryo UI"/>
            </a:endParaRPr>
          </a:p>
        </p:txBody>
      </p:sp>
      <p:sp>
        <p:nvSpPr>
          <p:cNvPr id="40" name="object 40"/>
          <p:cNvSpPr/>
          <p:nvPr/>
        </p:nvSpPr>
        <p:spPr>
          <a:xfrm>
            <a:off x="9486901" y="48769"/>
            <a:ext cx="1419225" cy="106680"/>
          </a:xfrm>
          <a:custGeom>
            <a:avLst/>
            <a:gdLst/>
            <a:ahLst/>
            <a:cxnLst/>
            <a:rect l="l" t="t" r="r" b="b"/>
            <a:pathLst>
              <a:path w="1419225" h="106680">
                <a:moveTo>
                  <a:pt x="1410881" y="0"/>
                </a:moveTo>
                <a:lnTo>
                  <a:pt x="7962" y="0"/>
                </a:lnTo>
                <a:lnTo>
                  <a:pt x="0" y="7962"/>
                </a:lnTo>
                <a:lnTo>
                  <a:pt x="0" y="98717"/>
                </a:lnTo>
                <a:lnTo>
                  <a:pt x="7962" y="106679"/>
                </a:lnTo>
                <a:lnTo>
                  <a:pt x="1410881" y="106679"/>
                </a:lnTo>
                <a:lnTo>
                  <a:pt x="1418844" y="98717"/>
                </a:lnTo>
                <a:lnTo>
                  <a:pt x="1418844" y="7962"/>
                </a:lnTo>
                <a:lnTo>
                  <a:pt x="1410881" y="0"/>
                </a:lnTo>
                <a:close/>
              </a:path>
            </a:pathLst>
          </a:custGeom>
          <a:solidFill>
            <a:srgbClr val="F2F2F2"/>
          </a:solidFill>
        </p:spPr>
        <p:txBody>
          <a:bodyPr wrap="square" lIns="0" tIns="0" rIns="0" bIns="0" rtlCol="0"/>
          <a:lstStyle/>
          <a:p>
            <a:endParaRPr/>
          </a:p>
        </p:txBody>
      </p:sp>
      <p:sp>
        <p:nvSpPr>
          <p:cNvPr id="41" name="object 41"/>
          <p:cNvSpPr/>
          <p:nvPr/>
        </p:nvSpPr>
        <p:spPr>
          <a:xfrm>
            <a:off x="9486901" y="48769"/>
            <a:ext cx="1419225" cy="106680"/>
          </a:xfrm>
          <a:custGeom>
            <a:avLst/>
            <a:gdLst/>
            <a:ahLst/>
            <a:cxnLst/>
            <a:rect l="l" t="t" r="r" b="b"/>
            <a:pathLst>
              <a:path w="1419225" h="106680">
                <a:moveTo>
                  <a:pt x="0" y="17779"/>
                </a:moveTo>
                <a:lnTo>
                  <a:pt x="0" y="7962"/>
                </a:lnTo>
                <a:lnTo>
                  <a:pt x="7962" y="0"/>
                </a:lnTo>
                <a:lnTo>
                  <a:pt x="17780" y="0"/>
                </a:lnTo>
                <a:lnTo>
                  <a:pt x="1401064" y="0"/>
                </a:lnTo>
                <a:lnTo>
                  <a:pt x="1410881" y="0"/>
                </a:lnTo>
                <a:lnTo>
                  <a:pt x="1418844" y="7962"/>
                </a:lnTo>
                <a:lnTo>
                  <a:pt x="1418844" y="17779"/>
                </a:lnTo>
                <a:lnTo>
                  <a:pt x="1418844" y="88899"/>
                </a:lnTo>
                <a:lnTo>
                  <a:pt x="1418844" y="98717"/>
                </a:lnTo>
                <a:lnTo>
                  <a:pt x="1410881" y="106679"/>
                </a:lnTo>
                <a:lnTo>
                  <a:pt x="1401064" y="106679"/>
                </a:lnTo>
                <a:lnTo>
                  <a:pt x="17780" y="106679"/>
                </a:lnTo>
                <a:lnTo>
                  <a:pt x="7962" y="106679"/>
                </a:lnTo>
                <a:lnTo>
                  <a:pt x="0" y="98717"/>
                </a:lnTo>
                <a:lnTo>
                  <a:pt x="0" y="88899"/>
                </a:lnTo>
                <a:lnTo>
                  <a:pt x="0" y="17779"/>
                </a:lnTo>
                <a:close/>
              </a:path>
            </a:pathLst>
          </a:custGeom>
          <a:ln w="6096">
            <a:solidFill>
              <a:srgbClr val="A7A8A7"/>
            </a:solidFill>
          </a:ln>
        </p:spPr>
        <p:txBody>
          <a:bodyPr wrap="square" lIns="0" tIns="0" rIns="0" bIns="0" rtlCol="0"/>
          <a:lstStyle/>
          <a:p>
            <a:endParaRPr/>
          </a:p>
        </p:txBody>
      </p:sp>
      <p:sp>
        <p:nvSpPr>
          <p:cNvPr id="42" name="object 42"/>
          <p:cNvSpPr txBox="1"/>
          <p:nvPr/>
        </p:nvSpPr>
        <p:spPr>
          <a:xfrm>
            <a:off x="9515393" y="48444"/>
            <a:ext cx="1087755" cy="107722"/>
          </a:xfrm>
          <a:prstGeom prst="rect">
            <a:avLst/>
          </a:prstGeom>
        </p:spPr>
        <p:txBody>
          <a:bodyPr vert="horz" wrap="square" lIns="0" tIns="0" rIns="0" bIns="0" rtlCol="0">
            <a:spAutoFit/>
          </a:bodyPr>
          <a:lstStyle/>
          <a:p>
            <a:pPr marL="12700"/>
            <a:r>
              <a:rPr sz="700" b="1" spc="-10" dirty="0">
                <a:latin typeface="Meiryo UI"/>
                <a:cs typeface="Meiryo UI"/>
              </a:rPr>
              <a:t>１．サイバー空間に係る認識</a:t>
            </a:r>
            <a:endParaRPr sz="700">
              <a:latin typeface="Meiryo UI"/>
              <a:cs typeface="Meiryo UI"/>
            </a:endParaRPr>
          </a:p>
        </p:txBody>
      </p:sp>
      <p:sp>
        <p:nvSpPr>
          <p:cNvPr id="43" name="object 43"/>
          <p:cNvSpPr/>
          <p:nvPr/>
        </p:nvSpPr>
        <p:spPr>
          <a:xfrm>
            <a:off x="9486901" y="178307"/>
            <a:ext cx="1419225" cy="105410"/>
          </a:xfrm>
          <a:custGeom>
            <a:avLst/>
            <a:gdLst/>
            <a:ahLst/>
            <a:cxnLst/>
            <a:rect l="l" t="t" r="r" b="b"/>
            <a:pathLst>
              <a:path w="1419225" h="105410">
                <a:moveTo>
                  <a:pt x="1410995" y="0"/>
                </a:moveTo>
                <a:lnTo>
                  <a:pt x="7848" y="0"/>
                </a:lnTo>
                <a:lnTo>
                  <a:pt x="0" y="7848"/>
                </a:lnTo>
                <a:lnTo>
                  <a:pt x="0" y="97307"/>
                </a:lnTo>
                <a:lnTo>
                  <a:pt x="7848" y="105155"/>
                </a:lnTo>
                <a:lnTo>
                  <a:pt x="1410995" y="105155"/>
                </a:lnTo>
                <a:lnTo>
                  <a:pt x="1418844" y="97307"/>
                </a:lnTo>
                <a:lnTo>
                  <a:pt x="1418844" y="7848"/>
                </a:lnTo>
                <a:lnTo>
                  <a:pt x="1410995" y="0"/>
                </a:lnTo>
                <a:close/>
              </a:path>
            </a:pathLst>
          </a:custGeom>
          <a:solidFill>
            <a:srgbClr val="F2F2F2"/>
          </a:solidFill>
        </p:spPr>
        <p:txBody>
          <a:bodyPr wrap="square" lIns="0" tIns="0" rIns="0" bIns="0" rtlCol="0"/>
          <a:lstStyle/>
          <a:p>
            <a:endParaRPr/>
          </a:p>
        </p:txBody>
      </p:sp>
      <p:sp>
        <p:nvSpPr>
          <p:cNvPr id="44" name="object 44"/>
          <p:cNvSpPr/>
          <p:nvPr/>
        </p:nvSpPr>
        <p:spPr>
          <a:xfrm>
            <a:off x="9486901" y="178307"/>
            <a:ext cx="1419225" cy="105410"/>
          </a:xfrm>
          <a:custGeom>
            <a:avLst/>
            <a:gdLst/>
            <a:ahLst/>
            <a:cxnLst/>
            <a:rect l="l" t="t" r="r" b="b"/>
            <a:pathLst>
              <a:path w="1419225" h="105410">
                <a:moveTo>
                  <a:pt x="0" y="17525"/>
                </a:moveTo>
                <a:lnTo>
                  <a:pt x="0" y="7848"/>
                </a:lnTo>
                <a:lnTo>
                  <a:pt x="7848" y="0"/>
                </a:lnTo>
                <a:lnTo>
                  <a:pt x="17526" y="0"/>
                </a:lnTo>
                <a:lnTo>
                  <a:pt x="1401318" y="0"/>
                </a:lnTo>
                <a:lnTo>
                  <a:pt x="1410995" y="0"/>
                </a:lnTo>
                <a:lnTo>
                  <a:pt x="1418844" y="7848"/>
                </a:lnTo>
                <a:lnTo>
                  <a:pt x="1418844" y="17525"/>
                </a:lnTo>
                <a:lnTo>
                  <a:pt x="1418844" y="87629"/>
                </a:lnTo>
                <a:lnTo>
                  <a:pt x="1418844" y="97307"/>
                </a:lnTo>
                <a:lnTo>
                  <a:pt x="1410995" y="105155"/>
                </a:lnTo>
                <a:lnTo>
                  <a:pt x="1401318" y="105155"/>
                </a:lnTo>
                <a:lnTo>
                  <a:pt x="17526" y="105155"/>
                </a:lnTo>
                <a:lnTo>
                  <a:pt x="7848" y="105155"/>
                </a:lnTo>
                <a:lnTo>
                  <a:pt x="0" y="97307"/>
                </a:lnTo>
                <a:lnTo>
                  <a:pt x="0" y="87629"/>
                </a:lnTo>
                <a:lnTo>
                  <a:pt x="0" y="17525"/>
                </a:lnTo>
                <a:close/>
              </a:path>
            </a:pathLst>
          </a:custGeom>
          <a:ln w="6096">
            <a:solidFill>
              <a:srgbClr val="A7A8A7"/>
            </a:solidFill>
          </a:ln>
        </p:spPr>
        <p:txBody>
          <a:bodyPr wrap="square" lIns="0" tIns="0" rIns="0" bIns="0" rtlCol="0"/>
          <a:lstStyle/>
          <a:p>
            <a:endParaRPr/>
          </a:p>
        </p:txBody>
      </p:sp>
      <p:sp>
        <p:nvSpPr>
          <p:cNvPr id="45" name="object 45"/>
          <p:cNvSpPr txBox="1"/>
          <p:nvPr/>
        </p:nvSpPr>
        <p:spPr>
          <a:xfrm>
            <a:off x="9515393" y="177032"/>
            <a:ext cx="379095" cy="107722"/>
          </a:xfrm>
          <a:prstGeom prst="rect">
            <a:avLst/>
          </a:prstGeom>
        </p:spPr>
        <p:txBody>
          <a:bodyPr vert="horz" wrap="square" lIns="0" tIns="0" rIns="0" bIns="0" rtlCol="0">
            <a:spAutoFit/>
          </a:bodyPr>
          <a:lstStyle/>
          <a:p>
            <a:pPr marL="12700"/>
            <a:r>
              <a:rPr sz="700" b="1" spc="-5" dirty="0">
                <a:latin typeface="Meiryo UI"/>
                <a:cs typeface="Meiryo UI"/>
              </a:rPr>
              <a:t>２．目的</a:t>
            </a:r>
            <a:endParaRPr sz="700">
              <a:latin typeface="Meiryo UI"/>
              <a:cs typeface="Meiryo UI"/>
            </a:endParaRPr>
          </a:p>
        </p:txBody>
      </p:sp>
      <p:sp>
        <p:nvSpPr>
          <p:cNvPr id="46" name="object 46"/>
          <p:cNvSpPr/>
          <p:nvPr/>
        </p:nvSpPr>
        <p:spPr>
          <a:xfrm>
            <a:off x="9486901" y="306325"/>
            <a:ext cx="1419225" cy="106680"/>
          </a:xfrm>
          <a:custGeom>
            <a:avLst/>
            <a:gdLst/>
            <a:ahLst/>
            <a:cxnLst/>
            <a:rect l="l" t="t" r="r" b="b"/>
            <a:pathLst>
              <a:path w="1419225" h="106679">
                <a:moveTo>
                  <a:pt x="1410881" y="0"/>
                </a:moveTo>
                <a:lnTo>
                  <a:pt x="7962" y="0"/>
                </a:lnTo>
                <a:lnTo>
                  <a:pt x="0" y="7962"/>
                </a:lnTo>
                <a:lnTo>
                  <a:pt x="0" y="98717"/>
                </a:lnTo>
                <a:lnTo>
                  <a:pt x="7962" y="106679"/>
                </a:lnTo>
                <a:lnTo>
                  <a:pt x="1410881" y="106679"/>
                </a:lnTo>
                <a:lnTo>
                  <a:pt x="1418844" y="98717"/>
                </a:lnTo>
                <a:lnTo>
                  <a:pt x="1418844" y="7962"/>
                </a:lnTo>
                <a:lnTo>
                  <a:pt x="1410881" y="0"/>
                </a:lnTo>
                <a:close/>
              </a:path>
            </a:pathLst>
          </a:custGeom>
          <a:solidFill>
            <a:srgbClr val="F2F2F2"/>
          </a:solidFill>
        </p:spPr>
        <p:txBody>
          <a:bodyPr wrap="square" lIns="0" tIns="0" rIns="0" bIns="0" rtlCol="0"/>
          <a:lstStyle/>
          <a:p>
            <a:endParaRPr/>
          </a:p>
        </p:txBody>
      </p:sp>
      <p:sp>
        <p:nvSpPr>
          <p:cNvPr id="47" name="object 47"/>
          <p:cNvSpPr/>
          <p:nvPr/>
        </p:nvSpPr>
        <p:spPr>
          <a:xfrm>
            <a:off x="9486901" y="306325"/>
            <a:ext cx="1419225" cy="106680"/>
          </a:xfrm>
          <a:custGeom>
            <a:avLst/>
            <a:gdLst/>
            <a:ahLst/>
            <a:cxnLst/>
            <a:rect l="l" t="t" r="r" b="b"/>
            <a:pathLst>
              <a:path w="1419225" h="106679">
                <a:moveTo>
                  <a:pt x="0" y="17779"/>
                </a:moveTo>
                <a:lnTo>
                  <a:pt x="0" y="7962"/>
                </a:lnTo>
                <a:lnTo>
                  <a:pt x="7962" y="0"/>
                </a:lnTo>
                <a:lnTo>
                  <a:pt x="17780" y="0"/>
                </a:lnTo>
                <a:lnTo>
                  <a:pt x="1401064" y="0"/>
                </a:lnTo>
                <a:lnTo>
                  <a:pt x="1410881" y="0"/>
                </a:lnTo>
                <a:lnTo>
                  <a:pt x="1418844" y="7962"/>
                </a:lnTo>
                <a:lnTo>
                  <a:pt x="1418844" y="17779"/>
                </a:lnTo>
                <a:lnTo>
                  <a:pt x="1418844" y="88899"/>
                </a:lnTo>
                <a:lnTo>
                  <a:pt x="1418844" y="98717"/>
                </a:lnTo>
                <a:lnTo>
                  <a:pt x="1410881" y="106679"/>
                </a:lnTo>
                <a:lnTo>
                  <a:pt x="1401064" y="106679"/>
                </a:lnTo>
                <a:lnTo>
                  <a:pt x="17780" y="106679"/>
                </a:lnTo>
                <a:lnTo>
                  <a:pt x="7962" y="106679"/>
                </a:lnTo>
                <a:lnTo>
                  <a:pt x="0" y="98717"/>
                </a:lnTo>
                <a:lnTo>
                  <a:pt x="0" y="88899"/>
                </a:lnTo>
                <a:lnTo>
                  <a:pt x="0" y="17779"/>
                </a:lnTo>
                <a:close/>
              </a:path>
            </a:pathLst>
          </a:custGeom>
          <a:ln w="6096">
            <a:solidFill>
              <a:srgbClr val="A7A8A7"/>
            </a:solidFill>
          </a:ln>
        </p:spPr>
        <p:txBody>
          <a:bodyPr wrap="square" lIns="0" tIns="0" rIns="0" bIns="0" rtlCol="0"/>
          <a:lstStyle/>
          <a:p>
            <a:endParaRPr/>
          </a:p>
        </p:txBody>
      </p:sp>
      <p:sp>
        <p:nvSpPr>
          <p:cNvPr id="48" name="object 48"/>
          <p:cNvSpPr/>
          <p:nvPr/>
        </p:nvSpPr>
        <p:spPr>
          <a:xfrm>
            <a:off x="9487662" y="435096"/>
            <a:ext cx="1419225" cy="463550"/>
          </a:xfrm>
          <a:custGeom>
            <a:avLst/>
            <a:gdLst/>
            <a:ahLst/>
            <a:cxnLst/>
            <a:rect l="l" t="t" r="r" b="b"/>
            <a:pathLst>
              <a:path w="1419225" h="463550">
                <a:moveTo>
                  <a:pt x="1391259" y="0"/>
                </a:moveTo>
                <a:lnTo>
                  <a:pt x="27584" y="0"/>
                </a:lnTo>
                <a:lnTo>
                  <a:pt x="16844" y="2168"/>
                </a:lnTo>
                <a:lnTo>
                  <a:pt x="8077" y="8081"/>
                </a:lnTo>
                <a:lnTo>
                  <a:pt x="2166" y="16850"/>
                </a:lnTo>
                <a:lnTo>
                  <a:pt x="0" y="27584"/>
                </a:lnTo>
                <a:lnTo>
                  <a:pt x="0" y="435724"/>
                </a:lnTo>
                <a:lnTo>
                  <a:pt x="2166" y="446456"/>
                </a:lnTo>
                <a:lnTo>
                  <a:pt x="8077" y="455220"/>
                </a:lnTo>
                <a:lnTo>
                  <a:pt x="16844" y="461129"/>
                </a:lnTo>
                <a:lnTo>
                  <a:pt x="27584" y="463296"/>
                </a:lnTo>
                <a:lnTo>
                  <a:pt x="1391259" y="463296"/>
                </a:lnTo>
                <a:lnTo>
                  <a:pt x="1401999" y="461129"/>
                </a:lnTo>
                <a:lnTo>
                  <a:pt x="1410766" y="455220"/>
                </a:lnTo>
                <a:lnTo>
                  <a:pt x="1416677" y="446456"/>
                </a:lnTo>
                <a:lnTo>
                  <a:pt x="1418844" y="435724"/>
                </a:lnTo>
                <a:lnTo>
                  <a:pt x="1418844" y="27584"/>
                </a:lnTo>
                <a:lnTo>
                  <a:pt x="1416677" y="16850"/>
                </a:lnTo>
                <a:lnTo>
                  <a:pt x="1410766" y="8081"/>
                </a:lnTo>
                <a:lnTo>
                  <a:pt x="1401999" y="2168"/>
                </a:lnTo>
                <a:lnTo>
                  <a:pt x="1391259" y="0"/>
                </a:lnTo>
                <a:close/>
              </a:path>
            </a:pathLst>
          </a:custGeom>
          <a:solidFill>
            <a:srgbClr val="F2F2F2"/>
          </a:solidFill>
        </p:spPr>
        <p:txBody>
          <a:bodyPr wrap="square" lIns="0" tIns="0" rIns="0" bIns="0" rtlCol="0"/>
          <a:lstStyle/>
          <a:p>
            <a:endParaRPr/>
          </a:p>
        </p:txBody>
      </p:sp>
      <p:sp>
        <p:nvSpPr>
          <p:cNvPr id="49" name="object 49"/>
          <p:cNvSpPr txBox="1"/>
          <p:nvPr/>
        </p:nvSpPr>
        <p:spPr>
          <a:xfrm>
            <a:off x="9515392" y="305620"/>
            <a:ext cx="1385570" cy="107722"/>
          </a:xfrm>
          <a:prstGeom prst="rect">
            <a:avLst/>
          </a:prstGeom>
        </p:spPr>
        <p:txBody>
          <a:bodyPr vert="horz" wrap="square" lIns="0" tIns="0" rIns="0" bIns="0" rtlCol="0">
            <a:spAutoFit/>
          </a:bodyPr>
          <a:lstStyle/>
          <a:p>
            <a:pPr marL="12700">
              <a:tabLst>
                <a:tab pos="1372235" algn="l"/>
              </a:tabLst>
            </a:pPr>
            <a:r>
              <a:rPr sz="700" b="1" u="sng" spc="-5" dirty="0">
                <a:latin typeface="Meiryo UI"/>
                <a:cs typeface="Meiryo UI"/>
              </a:rPr>
              <a:t>３．基本原則	</a:t>
            </a:r>
            <a:endParaRPr sz="700">
              <a:latin typeface="Meiryo UI"/>
              <a:cs typeface="Meiryo UI"/>
            </a:endParaRPr>
          </a:p>
        </p:txBody>
      </p:sp>
      <p:sp>
        <p:nvSpPr>
          <p:cNvPr id="50" name="object 50"/>
          <p:cNvSpPr/>
          <p:nvPr/>
        </p:nvSpPr>
        <p:spPr>
          <a:xfrm>
            <a:off x="9487662" y="435096"/>
            <a:ext cx="1419225" cy="463550"/>
          </a:xfrm>
          <a:custGeom>
            <a:avLst/>
            <a:gdLst/>
            <a:ahLst/>
            <a:cxnLst/>
            <a:rect l="l" t="t" r="r" b="b"/>
            <a:pathLst>
              <a:path w="1419225" h="463550">
                <a:moveTo>
                  <a:pt x="0" y="27584"/>
                </a:moveTo>
                <a:lnTo>
                  <a:pt x="2166" y="16850"/>
                </a:lnTo>
                <a:lnTo>
                  <a:pt x="8077" y="8081"/>
                </a:lnTo>
                <a:lnTo>
                  <a:pt x="16844" y="2168"/>
                </a:lnTo>
                <a:lnTo>
                  <a:pt x="27584" y="0"/>
                </a:lnTo>
                <a:lnTo>
                  <a:pt x="1391259" y="0"/>
                </a:lnTo>
                <a:lnTo>
                  <a:pt x="1401999" y="2168"/>
                </a:lnTo>
                <a:lnTo>
                  <a:pt x="1410766" y="8081"/>
                </a:lnTo>
                <a:lnTo>
                  <a:pt x="1416677" y="16850"/>
                </a:lnTo>
                <a:lnTo>
                  <a:pt x="1418844" y="27584"/>
                </a:lnTo>
                <a:lnTo>
                  <a:pt x="1418844" y="435724"/>
                </a:lnTo>
                <a:lnTo>
                  <a:pt x="1416677" y="446456"/>
                </a:lnTo>
                <a:lnTo>
                  <a:pt x="1410766" y="455220"/>
                </a:lnTo>
                <a:lnTo>
                  <a:pt x="1401999" y="461129"/>
                </a:lnTo>
                <a:lnTo>
                  <a:pt x="1391259" y="463296"/>
                </a:lnTo>
                <a:lnTo>
                  <a:pt x="27584" y="463296"/>
                </a:lnTo>
                <a:lnTo>
                  <a:pt x="16844" y="461129"/>
                </a:lnTo>
                <a:lnTo>
                  <a:pt x="8077" y="455220"/>
                </a:lnTo>
                <a:lnTo>
                  <a:pt x="2166" y="446456"/>
                </a:lnTo>
                <a:lnTo>
                  <a:pt x="0" y="435724"/>
                </a:lnTo>
                <a:lnTo>
                  <a:pt x="0" y="27584"/>
                </a:lnTo>
                <a:close/>
              </a:path>
            </a:pathLst>
          </a:custGeom>
          <a:ln w="28956">
            <a:solidFill>
              <a:srgbClr val="0070C0"/>
            </a:solidFill>
          </a:ln>
        </p:spPr>
        <p:txBody>
          <a:bodyPr wrap="square" lIns="0" tIns="0" rIns="0" bIns="0" rtlCol="0"/>
          <a:lstStyle/>
          <a:p>
            <a:endParaRPr/>
          </a:p>
        </p:txBody>
      </p:sp>
      <p:sp>
        <p:nvSpPr>
          <p:cNvPr id="51" name="object 51"/>
          <p:cNvSpPr/>
          <p:nvPr/>
        </p:nvSpPr>
        <p:spPr>
          <a:xfrm>
            <a:off x="9501379" y="575311"/>
            <a:ext cx="436245" cy="165100"/>
          </a:xfrm>
          <a:custGeom>
            <a:avLst/>
            <a:gdLst/>
            <a:ahLst/>
            <a:cxnLst/>
            <a:rect l="l" t="t" r="r" b="b"/>
            <a:pathLst>
              <a:path w="436245" h="165100">
                <a:moveTo>
                  <a:pt x="408431" y="0"/>
                </a:moveTo>
                <a:lnTo>
                  <a:pt x="27432" y="0"/>
                </a:lnTo>
                <a:lnTo>
                  <a:pt x="16753" y="2155"/>
                </a:lnTo>
                <a:lnTo>
                  <a:pt x="8034" y="8034"/>
                </a:lnTo>
                <a:lnTo>
                  <a:pt x="2155" y="16753"/>
                </a:lnTo>
                <a:lnTo>
                  <a:pt x="0" y="27432"/>
                </a:lnTo>
                <a:lnTo>
                  <a:pt x="0" y="137160"/>
                </a:lnTo>
                <a:lnTo>
                  <a:pt x="2155" y="147838"/>
                </a:lnTo>
                <a:lnTo>
                  <a:pt x="8034" y="156557"/>
                </a:lnTo>
                <a:lnTo>
                  <a:pt x="16753" y="162436"/>
                </a:lnTo>
                <a:lnTo>
                  <a:pt x="27432" y="164592"/>
                </a:lnTo>
                <a:lnTo>
                  <a:pt x="408431" y="164592"/>
                </a:lnTo>
                <a:lnTo>
                  <a:pt x="419110" y="162436"/>
                </a:lnTo>
                <a:lnTo>
                  <a:pt x="427829" y="156557"/>
                </a:lnTo>
                <a:lnTo>
                  <a:pt x="433708" y="147838"/>
                </a:lnTo>
                <a:lnTo>
                  <a:pt x="435864" y="137160"/>
                </a:lnTo>
                <a:lnTo>
                  <a:pt x="435864" y="27432"/>
                </a:lnTo>
                <a:lnTo>
                  <a:pt x="433708" y="16753"/>
                </a:lnTo>
                <a:lnTo>
                  <a:pt x="427829" y="8034"/>
                </a:lnTo>
                <a:lnTo>
                  <a:pt x="419110" y="2155"/>
                </a:lnTo>
                <a:lnTo>
                  <a:pt x="408431" y="0"/>
                </a:lnTo>
                <a:close/>
              </a:path>
            </a:pathLst>
          </a:custGeom>
          <a:solidFill>
            <a:srgbClr val="FFD961"/>
          </a:solidFill>
        </p:spPr>
        <p:txBody>
          <a:bodyPr wrap="square" lIns="0" tIns="0" rIns="0" bIns="0" rtlCol="0"/>
          <a:lstStyle/>
          <a:p>
            <a:endParaRPr/>
          </a:p>
        </p:txBody>
      </p:sp>
      <p:sp>
        <p:nvSpPr>
          <p:cNvPr id="52" name="object 52"/>
          <p:cNvSpPr/>
          <p:nvPr/>
        </p:nvSpPr>
        <p:spPr>
          <a:xfrm>
            <a:off x="9501379" y="575311"/>
            <a:ext cx="436245" cy="165100"/>
          </a:xfrm>
          <a:custGeom>
            <a:avLst/>
            <a:gdLst/>
            <a:ahLst/>
            <a:cxnLst/>
            <a:rect l="l" t="t" r="r" b="b"/>
            <a:pathLst>
              <a:path w="436245" h="165100">
                <a:moveTo>
                  <a:pt x="0" y="27432"/>
                </a:moveTo>
                <a:lnTo>
                  <a:pt x="2155" y="16753"/>
                </a:lnTo>
                <a:lnTo>
                  <a:pt x="8034" y="8034"/>
                </a:lnTo>
                <a:lnTo>
                  <a:pt x="16753" y="2155"/>
                </a:lnTo>
                <a:lnTo>
                  <a:pt x="27432" y="0"/>
                </a:lnTo>
                <a:lnTo>
                  <a:pt x="408431" y="0"/>
                </a:lnTo>
                <a:lnTo>
                  <a:pt x="419110" y="2155"/>
                </a:lnTo>
                <a:lnTo>
                  <a:pt x="427829" y="8034"/>
                </a:lnTo>
                <a:lnTo>
                  <a:pt x="433708" y="16753"/>
                </a:lnTo>
                <a:lnTo>
                  <a:pt x="435864" y="27432"/>
                </a:lnTo>
                <a:lnTo>
                  <a:pt x="435864" y="137160"/>
                </a:lnTo>
                <a:lnTo>
                  <a:pt x="433708" y="147838"/>
                </a:lnTo>
                <a:lnTo>
                  <a:pt x="427829" y="156557"/>
                </a:lnTo>
                <a:lnTo>
                  <a:pt x="419110" y="162436"/>
                </a:lnTo>
                <a:lnTo>
                  <a:pt x="408431" y="164592"/>
                </a:lnTo>
                <a:lnTo>
                  <a:pt x="27432" y="164592"/>
                </a:lnTo>
                <a:lnTo>
                  <a:pt x="16753" y="162436"/>
                </a:lnTo>
                <a:lnTo>
                  <a:pt x="8034" y="156557"/>
                </a:lnTo>
                <a:lnTo>
                  <a:pt x="2155" y="147838"/>
                </a:lnTo>
                <a:lnTo>
                  <a:pt x="0" y="137160"/>
                </a:lnTo>
                <a:lnTo>
                  <a:pt x="0" y="27432"/>
                </a:lnTo>
                <a:close/>
              </a:path>
            </a:pathLst>
          </a:custGeom>
          <a:ln w="28955">
            <a:solidFill>
              <a:srgbClr val="0070C0"/>
            </a:solidFill>
          </a:ln>
        </p:spPr>
        <p:txBody>
          <a:bodyPr wrap="square" lIns="0" tIns="0" rIns="0" bIns="0" rtlCol="0"/>
          <a:lstStyle/>
          <a:p>
            <a:endParaRPr/>
          </a:p>
        </p:txBody>
      </p:sp>
      <p:sp>
        <p:nvSpPr>
          <p:cNvPr id="53" name="object 53"/>
          <p:cNvSpPr/>
          <p:nvPr/>
        </p:nvSpPr>
        <p:spPr>
          <a:xfrm>
            <a:off x="9970007" y="574548"/>
            <a:ext cx="440690" cy="165100"/>
          </a:xfrm>
          <a:custGeom>
            <a:avLst/>
            <a:gdLst/>
            <a:ahLst/>
            <a:cxnLst/>
            <a:rect l="l" t="t" r="r" b="b"/>
            <a:pathLst>
              <a:path w="440690" h="165100">
                <a:moveTo>
                  <a:pt x="413004" y="0"/>
                </a:moveTo>
                <a:lnTo>
                  <a:pt x="27432" y="0"/>
                </a:lnTo>
                <a:lnTo>
                  <a:pt x="16753" y="2155"/>
                </a:lnTo>
                <a:lnTo>
                  <a:pt x="8034" y="8034"/>
                </a:lnTo>
                <a:lnTo>
                  <a:pt x="2155" y="16753"/>
                </a:lnTo>
                <a:lnTo>
                  <a:pt x="0" y="27432"/>
                </a:lnTo>
                <a:lnTo>
                  <a:pt x="0" y="137160"/>
                </a:lnTo>
                <a:lnTo>
                  <a:pt x="2155" y="147838"/>
                </a:lnTo>
                <a:lnTo>
                  <a:pt x="8034" y="156557"/>
                </a:lnTo>
                <a:lnTo>
                  <a:pt x="16753" y="162436"/>
                </a:lnTo>
                <a:lnTo>
                  <a:pt x="27432" y="164592"/>
                </a:lnTo>
                <a:lnTo>
                  <a:pt x="413004" y="164592"/>
                </a:lnTo>
                <a:lnTo>
                  <a:pt x="423682" y="162436"/>
                </a:lnTo>
                <a:lnTo>
                  <a:pt x="432401" y="156557"/>
                </a:lnTo>
                <a:lnTo>
                  <a:pt x="438280" y="147838"/>
                </a:lnTo>
                <a:lnTo>
                  <a:pt x="440436" y="137160"/>
                </a:lnTo>
                <a:lnTo>
                  <a:pt x="440436" y="27432"/>
                </a:lnTo>
                <a:lnTo>
                  <a:pt x="438280" y="16753"/>
                </a:lnTo>
                <a:lnTo>
                  <a:pt x="432401" y="8034"/>
                </a:lnTo>
                <a:lnTo>
                  <a:pt x="423682" y="2155"/>
                </a:lnTo>
                <a:lnTo>
                  <a:pt x="413004" y="0"/>
                </a:lnTo>
                <a:close/>
              </a:path>
            </a:pathLst>
          </a:custGeom>
          <a:solidFill>
            <a:srgbClr val="F2F2F2"/>
          </a:solidFill>
        </p:spPr>
        <p:txBody>
          <a:bodyPr wrap="square" lIns="0" tIns="0" rIns="0" bIns="0" rtlCol="0"/>
          <a:lstStyle/>
          <a:p>
            <a:endParaRPr/>
          </a:p>
        </p:txBody>
      </p:sp>
      <p:sp>
        <p:nvSpPr>
          <p:cNvPr id="54" name="object 54"/>
          <p:cNvSpPr/>
          <p:nvPr/>
        </p:nvSpPr>
        <p:spPr>
          <a:xfrm>
            <a:off x="9970006" y="574548"/>
            <a:ext cx="440690" cy="165100"/>
          </a:xfrm>
          <a:custGeom>
            <a:avLst/>
            <a:gdLst/>
            <a:ahLst/>
            <a:cxnLst/>
            <a:rect l="l" t="t" r="r" b="b"/>
            <a:pathLst>
              <a:path w="440690" h="165100">
                <a:moveTo>
                  <a:pt x="0" y="27432"/>
                </a:moveTo>
                <a:lnTo>
                  <a:pt x="2155" y="16753"/>
                </a:lnTo>
                <a:lnTo>
                  <a:pt x="8034" y="8034"/>
                </a:lnTo>
                <a:lnTo>
                  <a:pt x="16753" y="2155"/>
                </a:lnTo>
                <a:lnTo>
                  <a:pt x="27432" y="0"/>
                </a:lnTo>
                <a:lnTo>
                  <a:pt x="413004" y="0"/>
                </a:lnTo>
                <a:lnTo>
                  <a:pt x="423682" y="2155"/>
                </a:lnTo>
                <a:lnTo>
                  <a:pt x="432401" y="8034"/>
                </a:lnTo>
                <a:lnTo>
                  <a:pt x="438280" y="16753"/>
                </a:lnTo>
                <a:lnTo>
                  <a:pt x="440436" y="27432"/>
                </a:lnTo>
                <a:lnTo>
                  <a:pt x="440436" y="137160"/>
                </a:lnTo>
                <a:lnTo>
                  <a:pt x="438280" y="147838"/>
                </a:lnTo>
                <a:lnTo>
                  <a:pt x="432401" y="156557"/>
                </a:lnTo>
                <a:lnTo>
                  <a:pt x="423682" y="162436"/>
                </a:lnTo>
                <a:lnTo>
                  <a:pt x="413004" y="164592"/>
                </a:lnTo>
                <a:lnTo>
                  <a:pt x="27432" y="164592"/>
                </a:lnTo>
                <a:lnTo>
                  <a:pt x="16753" y="162436"/>
                </a:lnTo>
                <a:lnTo>
                  <a:pt x="8034" y="156557"/>
                </a:lnTo>
                <a:lnTo>
                  <a:pt x="2155" y="147838"/>
                </a:lnTo>
                <a:lnTo>
                  <a:pt x="0" y="137160"/>
                </a:lnTo>
                <a:lnTo>
                  <a:pt x="0" y="27432"/>
                </a:lnTo>
                <a:close/>
              </a:path>
            </a:pathLst>
          </a:custGeom>
          <a:ln w="6096">
            <a:solidFill>
              <a:srgbClr val="1F4E79"/>
            </a:solidFill>
          </a:ln>
        </p:spPr>
        <p:txBody>
          <a:bodyPr wrap="square" lIns="0" tIns="0" rIns="0" bIns="0" rtlCol="0"/>
          <a:lstStyle/>
          <a:p>
            <a:endParaRPr/>
          </a:p>
        </p:txBody>
      </p:sp>
      <p:sp>
        <p:nvSpPr>
          <p:cNvPr id="55" name="object 55"/>
          <p:cNvSpPr/>
          <p:nvPr/>
        </p:nvSpPr>
        <p:spPr>
          <a:xfrm>
            <a:off x="10445495" y="574548"/>
            <a:ext cx="439420" cy="165100"/>
          </a:xfrm>
          <a:custGeom>
            <a:avLst/>
            <a:gdLst/>
            <a:ahLst/>
            <a:cxnLst/>
            <a:rect l="l" t="t" r="r" b="b"/>
            <a:pathLst>
              <a:path w="439420" h="165100">
                <a:moveTo>
                  <a:pt x="411480" y="0"/>
                </a:moveTo>
                <a:lnTo>
                  <a:pt x="27432" y="0"/>
                </a:lnTo>
                <a:lnTo>
                  <a:pt x="16753" y="2155"/>
                </a:lnTo>
                <a:lnTo>
                  <a:pt x="8034" y="8034"/>
                </a:lnTo>
                <a:lnTo>
                  <a:pt x="2155" y="16753"/>
                </a:lnTo>
                <a:lnTo>
                  <a:pt x="0" y="27432"/>
                </a:lnTo>
                <a:lnTo>
                  <a:pt x="0" y="137160"/>
                </a:lnTo>
                <a:lnTo>
                  <a:pt x="2155" y="147838"/>
                </a:lnTo>
                <a:lnTo>
                  <a:pt x="8034" y="156557"/>
                </a:lnTo>
                <a:lnTo>
                  <a:pt x="16753" y="162436"/>
                </a:lnTo>
                <a:lnTo>
                  <a:pt x="27432" y="164592"/>
                </a:lnTo>
                <a:lnTo>
                  <a:pt x="411480" y="164592"/>
                </a:lnTo>
                <a:lnTo>
                  <a:pt x="422158" y="162436"/>
                </a:lnTo>
                <a:lnTo>
                  <a:pt x="430877" y="156557"/>
                </a:lnTo>
                <a:lnTo>
                  <a:pt x="436756" y="147838"/>
                </a:lnTo>
                <a:lnTo>
                  <a:pt x="438912" y="137160"/>
                </a:lnTo>
                <a:lnTo>
                  <a:pt x="438912" y="27432"/>
                </a:lnTo>
                <a:lnTo>
                  <a:pt x="436756" y="16753"/>
                </a:lnTo>
                <a:lnTo>
                  <a:pt x="430877" y="8034"/>
                </a:lnTo>
                <a:lnTo>
                  <a:pt x="422158" y="2155"/>
                </a:lnTo>
                <a:lnTo>
                  <a:pt x="411480" y="0"/>
                </a:lnTo>
                <a:close/>
              </a:path>
            </a:pathLst>
          </a:custGeom>
          <a:solidFill>
            <a:srgbClr val="F2F2F2"/>
          </a:solidFill>
        </p:spPr>
        <p:txBody>
          <a:bodyPr wrap="square" lIns="0" tIns="0" rIns="0" bIns="0" rtlCol="0"/>
          <a:lstStyle/>
          <a:p>
            <a:endParaRPr/>
          </a:p>
        </p:txBody>
      </p:sp>
      <p:sp>
        <p:nvSpPr>
          <p:cNvPr id="56" name="object 56"/>
          <p:cNvSpPr/>
          <p:nvPr/>
        </p:nvSpPr>
        <p:spPr>
          <a:xfrm>
            <a:off x="10445495" y="574548"/>
            <a:ext cx="439420" cy="165100"/>
          </a:xfrm>
          <a:custGeom>
            <a:avLst/>
            <a:gdLst/>
            <a:ahLst/>
            <a:cxnLst/>
            <a:rect l="l" t="t" r="r" b="b"/>
            <a:pathLst>
              <a:path w="439420" h="165100">
                <a:moveTo>
                  <a:pt x="0" y="27432"/>
                </a:moveTo>
                <a:lnTo>
                  <a:pt x="2155" y="16753"/>
                </a:lnTo>
                <a:lnTo>
                  <a:pt x="8034" y="8034"/>
                </a:lnTo>
                <a:lnTo>
                  <a:pt x="16753" y="2155"/>
                </a:lnTo>
                <a:lnTo>
                  <a:pt x="27432" y="0"/>
                </a:lnTo>
                <a:lnTo>
                  <a:pt x="411480" y="0"/>
                </a:lnTo>
                <a:lnTo>
                  <a:pt x="422158" y="2155"/>
                </a:lnTo>
                <a:lnTo>
                  <a:pt x="430877" y="8034"/>
                </a:lnTo>
                <a:lnTo>
                  <a:pt x="436756" y="16753"/>
                </a:lnTo>
                <a:lnTo>
                  <a:pt x="438912" y="27432"/>
                </a:lnTo>
                <a:lnTo>
                  <a:pt x="438912" y="137160"/>
                </a:lnTo>
                <a:lnTo>
                  <a:pt x="436756" y="147838"/>
                </a:lnTo>
                <a:lnTo>
                  <a:pt x="430877" y="156557"/>
                </a:lnTo>
                <a:lnTo>
                  <a:pt x="422158" y="162436"/>
                </a:lnTo>
                <a:lnTo>
                  <a:pt x="411480" y="164592"/>
                </a:lnTo>
                <a:lnTo>
                  <a:pt x="27432" y="164592"/>
                </a:lnTo>
                <a:lnTo>
                  <a:pt x="16753" y="162436"/>
                </a:lnTo>
                <a:lnTo>
                  <a:pt x="8034" y="156557"/>
                </a:lnTo>
                <a:lnTo>
                  <a:pt x="2155" y="147838"/>
                </a:lnTo>
                <a:lnTo>
                  <a:pt x="0" y="137160"/>
                </a:lnTo>
                <a:lnTo>
                  <a:pt x="0" y="27432"/>
                </a:lnTo>
                <a:close/>
              </a:path>
            </a:pathLst>
          </a:custGeom>
          <a:ln w="6096">
            <a:solidFill>
              <a:srgbClr val="1F4E79"/>
            </a:solidFill>
          </a:ln>
        </p:spPr>
        <p:txBody>
          <a:bodyPr wrap="square" lIns="0" tIns="0" rIns="0" bIns="0" rtlCol="0"/>
          <a:lstStyle/>
          <a:p>
            <a:endParaRPr/>
          </a:p>
        </p:txBody>
      </p:sp>
      <p:sp>
        <p:nvSpPr>
          <p:cNvPr id="57" name="object 57"/>
          <p:cNvSpPr txBox="1"/>
          <p:nvPr/>
        </p:nvSpPr>
        <p:spPr>
          <a:xfrm>
            <a:off x="9518262" y="388023"/>
            <a:ext cx="1359535" cy="332105"/>
          </a:xfrm>
          <a:prstGeom prst="rect">
            <a:avLst/>
          </a:prstGeom>
        </p:spPr>
        <p:txBody>
          <a:bodyPr vert="horz" wrap="square" lIns="0" tIns="0" rIns="0" bIns="0" rtlCol="0">
            <a:spAutoFit/>
          </a:bodyPr>
          <a:lstStyle/>
          <a:p>
            <a:pPr marL="22860" marR="5080" indent="-10795">
              <a:lnSpc>
                <a:spcPct val="151000"/>
              </a:lnSpc>
            </a:pPr>
            <a:r>
              <a:rPr sz="700" b="1" spc="-10" dirty="0">
                <a:latin typeface="Meiryo UI"/>
                <a:cs typeface="Meiryo UI"/>
              </a:rPr>
              <a:t>４．目的達成のための施策  </a:t>
            </a:r>
            <a:r>
              <a:rPr sz="700" b="1" spc="-5" dirty="0">
                <a:latin typeface="Meiryo UI"/>
                <a:cs typeface="Meiryo UI"/>
              </a:rPr>
              <a:t>経済社会   安全・安心 </a:t>
            </a:r>
            <a:r>
              <a:rPr sz="700" b="1" spc="105" dirty="0">
                <a:latin typeface="Meiryo UI"/>
                <a:cs typeface="Meiryo UI"/>
              </a:rPr>
              <a:t> </a:t>
            </a:r>
            <a:r>
              <a:rPr sz="700" b="1" spc="-5" dirty="0">
                <a:latin typeface="Meiryo UI"/>
                <a:cs typeface="Meiryo UI"/>
              </a:rPr>
              <a:t>国際・安保</a:t>
            </a:r>
            <a:endParaRPr sz="700">
              <a:latin typeface="Meiryo UI"/>
              <a:cs typeface="Meiryo UI"/>
            </a:endParaRPr>
          </a:p>
        </p:txBody>
      </p:sp>
      <p:sp>
        <p:nvSpPr>
          <p:cNvPr id="58" name="object 58"/>
          <p:cNvSpPr/>
          <p:nvPr/>
        </p:nvSpPr>
        <p:spPr>
          <a:xfrm>
            <a:off x="9500616" y="762001"/>
            <a:ext cx="1384300" cy="119380"/>
          </a:xfrm>
          <a:custGeom>
            <a:avLst/>
            <a:gdLst/>
            <a:ahLst/>
            <a:cxnLst/>
            <a:rect l="l" t="t" r="r" b="b"/>
            <a:pathLst>
              <a:path w="1384300" h="119380">
                <a:moveTo>
                  <a:pt x="1363980" y="0"/>
                </a:moveTo>
                <a:lnTo>
                  <a:pt x="19812" y="0"/>
                </a:lnTo>
                <a:lnTo>
                  <a:pt x="12097" y="1556"/>
                </a:lnTo>
                <a:lnTo>
                  <a:pt x="5800" y="5800"/>
                </a:lnTo>
                <a:lnTo>
                  <a:pt x="1556" y="12097"/>
                </a:lnTo>
                <a:lnTo>
                  <a:pt x="0" y="19812"/>
                </a:lnTo>
                <a:lnTo>
                  <a:pt x="0" y="99060"/>
                </a:lnTo>
                <a:lnTo>
                  <a:pt x="1556" y="106768"/>
                </a:lnTo>
                <a:lnTo>
                  <a:pt x="5800" y="113066"/>
                </a:lnTo>
                <a:lnTo>
                  <a:pt x="12097" y="117314"/>
                </a:lnTo>
                <a:lnTo>
                  <a:pt x="19812" y="118872"/>
                </a:lnTo>
                <a:lnTo>
                  <a:pt x="1363980" y="118872"/>
                </a:lnTo>
                <a:lnTo>
                  <a:pt x="1371694" y="117314"/>
                </a:lnTo>
                <a:lnTo>
                  <a:pt x="1377991" y="113066"/>
                </a:lnTo>
                <a:lnTo>
                  <a:pt x="1382235" y="106768"/>
                </a:lnTo>
                <a:lnTo>
                  <a:pt x="1383792" y="99060"/>
                </a:lnTo>
                <a:lnTo>
                  <a:pt x="1383792" y="19812"/>
                </a:lnTo>
                <a:lnTo>
                  <a:pt x="1382235" y="12097"/>
                </a:lnTo>
                <a:lnTo>
                  <a:pt x="1377991" y="5800"/>
                </a:lnTo>
                <a:lnTo>
                  <a:pt x="1371694" y="1556"/>
                </a:lnTo>
                <a:lnTo>
                  <a:pt x="1363980" y="0"/>
                </a:lnTo>
                <a:close/>
              </a:path>
            </a:pathLst>
          </a:custGeom>
          <a:solidFill>
            <a:srgbClr val="F2F2F2"/>
          </a:solidFill>
        </p:spPr>
        <p:txBody>
          <a:bodyPr wrap="square" lIns="0" tIns="0" rIns="0" bIns="0" rtlCol="0"/>
          <a:lstStyle/>
          <a:p>
            <a:endParaRPr/>
          </a:p>
        </p:txBody>
      </p:sp>
      <p:sp>
        <p:nvSpPr>
          <p:cNvPr id="59" name="object 59"/>
          <p:cNvSpPr/>
          <p:nvPr/>
        </p:nvSpPr>
        <p:spPr>
          <a:xfrm>
            <a:off x="9500616" y="762001"/>
            <a:ext cx="1384300" cy="119380"/>
          </a:xfrm>
          <a:custGeom>
            <a:avLst/>
            <a:gdLst/>
            <a:ahLst/>
            <a:cxnLst/>
            <a:rect l="l" t="t" r="r" b="b"/>
            <a:pathLst>
              <a:path w="1384300" h="119380">
                <a:moveTo>
                  <a:pt x="0" y="19812"/>
                </a:moveTo>
                <a:lnTo>
                  <a:pt x="1556" y="12097"/>
                </a:lnTo>
                <a:lnTo>
                  <a:pt x="5800" y="5800"/>
                </a:lnTo>
                <a:lnTo>
                  <a:pt x="12097" y="1556"/>
                </a:lnTo>
                <a:lnTo>
                  <a:pt x="19812" y="0"/>
                </a:lnTo>
                <a:lnTo>
                  <a:pt x="1363980" y="0"/>
                </a:lnTo>
                <a:lnTo>
                  <a:pt x="1371694" y="1556"/>
                </a:lnTo>
                <a:lnTo>
                  <a:pt x="1377991" y="5800"/>
                </a:lnTo>
                <a:lnTo>
                  <a:pt x="1382235" y="12097"/>
                </a:lnTo>
                <a:lnTo>
                  <a:pt x="1383792" y="19812"/>
                </a:lnTo>
                <a:lnTo>
                  <a:pt x="1383792" y="99060"/>
                </a:lnTo>
                <a:lnTo>
                  <a:pt x="1382235" y="106768"/>
                </a:lnTo>
                <a:lnTo>
                  <a:pt x="1377991" y="113066"/>
                </a:lnTo>
                <a:lnTo>
                  <a:pt x="1371694" y="117314"/>
                </a:lnTo>
                <a:lnTo>
                  <a:pt x="1363980" y="118872"/>
                </a:lnTo>
                <a:lnTo>
                  <a:pt x="19812" y="118872"/>
                </a:lnTo>
                <a:lnTo>
                  <a:pt x="12097" y="117314"/>
                </a:lnTo>
                <a:lnTo>
                  <a:pt x="5800" y="113066"/>
                </a:lnTo>
                <a:lnTo>
                  <a:pt x="1556" y="106768"/>
                </a:lnTo>
                <a:lnTo>
                  <a:pt x="0" y="99060"/>
                </a:lnTo>
                <a:lnTo>
                  <a:pt x="0" y="19812"/>
                </a:lnTo>
                <a:close/>
              </a:path>
            </a:pathLst>
          </a:custGeom>
          <a:ln w="6096">
            <a:solidFill>
              <a:srgbClr val="1F4E79"/>
            </a:solidFill>
          </a:ln>
        </p:spPr>
        <p:txBody>
          <a:bodyPr wrap="square" lIns="0" tIns="0" rIns="0" bIns="0" rtlCol="0"/>
          <a:lstStyle/>
          <a:p>
            <a:endParaRPr/>
          </a:p>
        </p:txBody>
      </p:sp>
      <p:sp>
        <p:nvSpPr>
          <p:cNvPr id="60" name="object 60"/>
          <p:cNvSpPr txBox="1"/>
          <p:nvPr/>
        </p:nvSpPr>
        <p:spPr>
          <a:xfrm>
            <a:off x="9802501" y="767579"/>
            <a:ext cx="778510" cy="107722"/>
          </a:xfrm>
          <a:prstGeom prst="rect">
            <a:avLst/>
          </a:prstGeom>
        </p:spPr>
        <p:txBody>
          <a:bodyPr vert="horz" wrap="square" lIns="0" tIns="0" rIns="0" bIns="0" rtlCol="0">
            <a:spAutoFit/>
          </a:bodyPr>
          <a:lstStyle/>
          <a:p>
            <a:pPr marL="12700"/>
            <a:r>
              <a:rPr sz="700" b="1" spc="-5" dirty="0">
                <a:latin typeface="Meiryo UI"/>
                <a:cs typeface="Meiryo UI"/>
              </a:rPr>
              <a:t>研究開発</a:t>
            </a:r>
            <a:r>
              <a:rPr sz="700" b="1" spc="-10" dirty="0">
                <a:latin typeface="Meiryo UI"/>
                <a:cs typeface="Meiryo UI"/>
              </a:rPr>
              <a:t>・</a:t>
            </a:r>
            <a:r>
              <a:rPr sz="700" b="1" spc="-5" dirty="0">
                <a:latin typeface="Meiryo UI"/>
                <a:cs typeface="Meiryo UI"/>
              </a:rPr>
              <a:t>人材育成</a:t>
            </a:r>
            <a:endParaRPr sz="700">
              <a:latin typeface="Meiryo UI"/>
              <a:cs typeface="Meiryo UI"/>
            </a:endParaRPr>
          </a:p>
        </p:txBody>
      </p:sp>
      <p:sp>
        <p:nvSpPr>
          <p:cNvPr id="61" name="object 61"/>
          <p:cNvSpPr/>
          <p:nvPr/>
        </p:nvSpPr>
        <p:spPr>
          <a:xfrm>
            <a:off x="9486901" y="917447"/>
            <a:ext cx="1419225" cy="106680"/>
          </a:xfrm>
          <a:custGeom>
            <a:avLst/>
            <a:gdLst/>
            <a:ahLst/>
            <a:cxnLst/>
            <a:rect l="l" t="t" r="r" b="b"/>
            <a:pathLst>
              <a:path w="1419225" h="106680">
                <a:moveTo>
                  <a:pt x="1410881" y="0"/>
                </a:moveTo>
                <a:lnTo>
                  <a:pt x="7962" y="0"/>
                </a:lnTo>
                <a:lnTo>
                  <a:pt x="0" y="7962"/>
                </a:lnTo>
                <a:lnTo>
                  <a:pt x="0" y="98717"/>
                </a:lnTo>
                <a:lnTo>
                  <a:pt x="7962" y="106679"/>
                </a:lnTo>
                <a:lnTo>
                  <a:pt x="1410881" y="106679"/>
                </a:lnTo>
                <a:lnTo>
                  <a:pt x="1418844" y="98717"/>
                </a:lnTo>
                <a:lnTo>
                  <a:pt x="1418844" y="7962"/>
                </a:lnTo>
                <a:lnTo>
                  <a:pt x="1410881" y="0"/>
                </a:lnTo>
                <a:close/>
              </a:path>
            </a:pathLst>
          </a:custGeom>
          <a:solidFill>
            <a:srgbClr val="F2F2F2"/>
          </a:solidFill>
        </p:spPr>
        <p:txBody>
          <a:bodyPr wrap="square" lIns="0" tIns="0" rIns="0" bIns="0" rtlCol="0"/>
          <a:lstStyle/>
          <a:p>
            <a:endParaRPr/>
          </a:p>
        </p:txBody>
      </p:sp>
      <p:sp>
        <p:nvSpPr>
          <p:cNvPr id="62" name="object 62"/>
          <p:cNvSpPr/>
          <p:nvPr/>
        </p:nvSpPr>
        <p:spPr>
          <a:xfrm>
            <a:off x="9486901" y="917447"/>
            <a:ext cx="1419225" cy="106680"/>
          </a:xfrm>
          <a:custGeom>
            <a:avLst/>
            <a:gdLst/>
            <a:ahLst/>
            <a:cxnLst/>
            <a:rect l="l" t="t" r="r" b="b"/>
            <a:pathLst>
              <a:path w="1419225" h="106680">
                <a:moveTo>
                  <a:pt x="0" y="17779"/>
                </a:moveTo>
                <a:lnTo>
                  <a:pt x="0" y="7962"/>
                </a:lnTo>
                <a:lnTo>
                  <a:pt x="7962" y="0"/>
                </a:lnTo>
                <a:lnTo>
                  <a:pt x="17780" y="0"/>
                </a:lnTo>
                <a:lnTo>
                  <a:pt x="1401064" y="0"/>
                </a:lnTo>
                <a:lnTo>
                  <a:pt x="1410881" y="0"/>
                </a:lnTo>
                <a:lnTo>
                  <a:pt x="1418844" y="7962"/>
                </a:lnTo>
                <a:lnTo>
                  <a:pt x="1418844" y="17779"/>
                </a:lnTo>
                <a:lnTo>
                  <a:pt x="1418844" y="88899"/>
                </a:lnTo>
                <a:lnTo>
                  <a:pt x="1418844" y="98717"/>
                </a:lnTo>
                <a:lnTo>
                  <a:pt x="1410881" y="106679"/>
                </a:lnTo>
                <a:lnTo>
                  <a:pt x="1401064" y="106679"/>
                </a:lnTo>
                <a:lnTo>
                  <a:pt x="17780" y="106679"/>
                </a:lnTo>
                <a:lnTo>
                  <a:pt x="7962" y="106679"/>
                </a:lnTo>
                <a:lnTo>
                  <a:pt x="0" y="98717"/>
                </a:lnTo>
                <a:lnTo>
                  <a:pt x="0" y="88899"/>
                </a:lnTo>
                <a:lnTo>
                  <a:pt x="0" y="17779"/>
                </a:lnTo>
                <a:close/>
              </a:path>
            </a:pathLst>
          </a:custGeom>
          <a:ln w="6096">
            <a:solidFill>
              <a:srgbClr val="A7A8A7"/>
            </a:solidFill>
          </a:ln>
        </p:spPr>
        <p:txBody>
          <a:bodyPr wrap="square" lIns="0" tIns="0" rIns="0" bIns="0" rtlCol="0"/>
          <a:lstStyle/>
          <a:p>
            <a:endParaRPr/>
          </a:p>
        </p:txBody>
      </p:sp>
      <p:sp>
        <p:nvSpPr>
          <p:cNvPr id="63" name="object 63"/>
          <p:cNvSpPr txBox="1"/>
          <p:nvPr/>
        </p:nvSpPr>
        <p:spPr>
          <a:xfrm>
            <a:off x="1239265" y="231269"/>
            <a:ext cx="8058150" cy="804545"/>
          </a:xfrm>
          <a:prstGeom prst="rect">
            <a:avLst/>
          </a:prstGeom>
        </p:spPr>
        <p:txBody>
          <a:bodyPr vert="horz" wrap="square" lIns="0" tIns="0" rIns="0" bIns="0" rtlCol="0">
            <a:spAutoFit/>
          </a:bodyPr>
          <a:lstStyle/>
          <a:p>
            <a:pPr marL="39370"/>
            <a:r>
              <a:rPr sz="2000" b="1" spc="-5" dirty="0">
                <a:latin typeface="Meiryo UI"/>
                <a:cs typeface="Meiryo UI"/>
              </a:rPr>
              <a:t>新たな「サイバーセキュリティ戦略」について（各論①）</a:t>
            </a:r>
            <a:endParaRPr sz="2000">
              <a:latin typeface="Meiryo UI"/>
              <a:cs typeface="Meiryo UI"/>
            </a:endParaRPr>
          </a:p>
          <a:p>
            <a:pPr marL="102870">
              <a:spcBef>
                <a:spcPts val="800"/>
              </a:spcBef>
            </a:pPr>
            <a:r>
              <a:rPr sz="1400" b="1" dirty="0">
                <a:latin typeface="Meiryo UI"/>
                <a:cs typeface="Meiryo UI"/>
              </a:rPr>
              <a:t>4.目的達成のための施策</a:t>
            </a:r>
            <a:endParaRPr sz="1400">
              <a:latin typeface="Meiryo UI"/>
              <a:cs typeface="Meiryo UI"/>
            </a:endParaRPr>
          </a:p>
          <a:p>
            <a:pPr marL="12700">
              <a:spcBef>
                <a:spcPts val="515"/>
              </a:spcBef>
              <a:tabLst>
                <a:tab pos="8044815" algn="l"/>
              </a:tabLst>
            </a:pPr>
            <a:r>
              <a:rPr sz="700" u="heavy" spc="-5" dirty="0">
                <a:latin typeface="Times New Roman"/>
                <a:cs typeface="Times New Roman"/>
              </a:rPr>
              <a:t> 	</a:t>
            </a:r>
            <a:endParaRPr sz="700">
              <a:latin typeface="Times New Roman"/>
              <a:cs typeface="Times New Roman"/>
            </a:endParaRPr>
          </a:p>
        </p:txBody>
      </p:sp>
      <p:sp>
        <p:nvSpPr>
          <p:cNvPr id="64" name="object 64"/>
          <p:cNvSpPr txBox="1"/>
          <p:nvPr/>
        </p:nvSpPr>
        <p:spPr>
          <a:xfrm>
            <a:off x="9515392" y="916524"/>
            <a:ext cx="1385570" cy="107722"/>
          </a:xfrm>
          <a:prstGeom prst="rect">
            <a:avLst/>
          </a:prstGeom>
        </p:spPr>
        <p:txBody>
          <a:bodyPr vert="horz" wrap="square" lIns="0" tIns="0" rIns="0" bIns="0" rtlCol="0">
            <a:spAutoFit/>
          </a:bodyPr>
          <a:lstStyle/>
          <a:p>
            <a:pPr marL="12700">
              <a:tabLst>
                <a:tab pos="1372235" algn="l"/>
              </a:tabLst>
            </a:pPr>
            <a:r>
              <a:rPr sz="700" b="1" u="sng" spc="-5" dirty="0">
                <a:latin typeface="Meiryo UI"/>
                <a:cs typeface="Meiryo UI"/>
              </a:rPr>
              <a:t>５．推進体制	</a:t>
            </a:r>
            <a:endParaRPr sz="700">
              <a:latin typeface="Meiryo UI"/>
              <a:cs typeface="Meiryo UI"/>
            </a:endParaRPr>
          </a:p>
        </p:txBody>
      </p:sp>
      <p:sp>
        <p:nvSpPr>
          <p:cNvPr id="65" name="object 65"/>
          <p:cNvSpPr txBox="1"/>
          <p:nvPr/>
        </p:nvSpPr>
        <p:spPr>
          <a:xfrm>
            <a:off x="8906675" y="6556923"/>
            <a:ext cx="1261745" cy="138499"/>
          </a:xfrm>
          <a:prstGeom prst="rect">
            <a:avLst/>
          </a:prstGeom>
        </p:spPr>
        <p:txBody>
          <a:bodyPr vert="horz" wrap="square" lIns="0" tIns="0" rIns="0" bIns="0" rtlCol="0">
            <a:spAutoFit/>
          </a:bodyPr>
          <a:lstStyle/>
          <a:p>
            <a:pPr marL="12700"/>
            <a:r>
              <a:rPr sz="900" spc="-5" dirty="0">
                <a:latin typeface="Meiryo UI"/>
                <a:cs typeface="Meiryo UI"/>
              </a:rPr>
              <a:t>▲自動運転車の実証実験</a:t>
            </a:r>
            <a:endParaRPr sz="900">
              <a:latin typeface="Meiryo UI"/>
              <a:cs typeface="Meiryo UI"/>
            </a:endParaRPr>
          </a:p>
        </p:txBody>
      </p:sp>
      <p:sp>
        <p:nvSpPr>
          <p:cNvPr id="66" name="object 66"/>
          <p:cNvSpPr/>
          <p:nvPr/>
        </p:nvSpPr>
        <p:spPr>
          <a:xfrm>
            <a:off x="9349741" y="537973"/>
            <a:ext cx="184403" cy="147827"/>
          </a:xfrm>
          <a:prstGeom prst="rect">
            <a:avLst/>
          </a:prstGeom>
          <a:blipFill>
            <a:blip r:embed="rId27" cstate="print"/>
            <a:stretch>
              <a:fillRect/>
            </a:stretch>
          </a:blipFill>
        </p:spPr>
        <p:txBody>
          <a:bodyPr wrap="square" lIns="0" tIns="0" rIns="0" bIns="0" rtlCol="0"/>
          <a:lstStyle/>
          <a:p>
            <a:endParaRPr/>
          </a:p>
        </p:txBody>
      </p:sp>
      <p:sp>
        <p:nvSpPr>
          <p:cNvPr id="67" name="object 67"/>
          <p:cNvSpPr/>
          <p:nvPr/>
        </p:nvSpPr>
        <p:spPr>
          <a:xfrm>
            <a:off x="8293609" y="3569209"/>
            <a:ext cx="2389631" cy="2959607"/>
          </a:xfrm>
          <a:prstGeom prst="rect">
            <a:avLst/>
          </a:prstGeom>
          <a:blipFill>
            <a:blip r:embed="rId28" cstate="print"/>
            <a:stretch>
              <a:fillRect/>
            </a:stretch>
          </a:blipFill>
        </p:spPr>
        <p:txBody>
          <a:bodyPr wrap="square" lIns="0" tIns="0" rIns="0" bIns="0" rtlCol="0"/>
          <a:lstStyle/>
          <a:p>
            <a:endParaRPr/>
          </a:p>
        </p:txBody>
      </p:sp>
      <p:sp>
        <p:nvSpPr>
          <p:cNvPr id="68" name="object 68"/>
          <p:cNvSpPr/>
          <p:nvPr/>
        </p:nvSpPr>
        <p:spPr>
          <a:xfrm>
            <a:off x="10771632" y="6611112"/>
            <a:ext cx="260985" cy="231775"/>
          </a:xfrm>
          <a:custGeom>
            <a:avLst/>
            <a:gdLst/>
            <a:ahLst/>
            <a:cxnLst/>
            <a:rect l="l" t="t" r="r" b="b"/>
            <a:pathLst>
              <a:path w="260984" h="231775">
                <a:moveTo>
                  <a:pt x="0" y="0"/>
                </a:moveTo>
                <a:lnTo>
                  <a:pt x="260603" y="0"/>
                </a:lnTo>
                <a:lnTo>
                  <a:pt x="260603" y="231648"/>
                </a:lnTo>
                <a:lnTo>
                  <a:pt x="0" y="231648"/>
                </a:lnTo>
                <a:lnTo>
                  <a:pt x="0" y="0"/>
                </a:lnTo>
                <a:close/>
              </a:path>
            </a:pathLst>
          </a:custGeom>
          <a:solidFill>
            <a:srgbClr val="FFFFFF"/>
          </a:solidFill>
        </p:spPr>
        <p:txBody>
          <a:bodyPr wrap="square" lIns="0" tIns="0" rIns="0" bIns="0" rtlCol="0"/>
          <a:lstStyle/>
          <a:p>
            <a:endParaRPr/>
          </a:p>
        </p:txBody>
      </p:sp>
      <p:sp>
        <p:nvSpPr>
          <p:cNvPr id="69" name="object 69"/>
          <p:cNvSpPr/>
          <p:nvPr/>
        </p:nvSpPr>
        <p:spPr>
          <a:xfrm>
            <a:off x="10771632" y="6611112"/>
            <a:ext cx="260985" cy="231775"/>
          </a:xfrm>
          <a:custGeom>
            <a:avLst/>
            <a:gdLst/>
            <a:ahLst/>
            <a:cxnLst/>
            <a:rect l="l" t="t" r="r" b="b"/>
            <a:pathLst>
              <a:path w="260984" h="231775">
                <a:moveTo>
                  <a:pt x="0" y="0"/>
                </a:moveTo>
                <a:lnTo>
                  <a:pt x="260603" y="0"/>
                </a:lnTo>
                <a:lnTo>
                  <a:pt x="260603" y="231648"/>
                </a:lnTo>
                <a:lnTo>
                  <a:pt x="0" y="231648"/>
                </a:lnTo>
                <a:lnTo>
                  <a:pt x="0" y="0"/>
                </a:lnTo>
                <a:close/>
              </a:path>
            </a:pathLst>
          </a:custGeom>
          <a:ln w="6096">
            <a:solidFill>
              <a:srgbClr val="000000"/>
            </a:solidFill>
          </a:ln>
        </p:spPr>
        <p:txBody>
          <a:bodyPr wrap="square" lIns="0" tIns="0" rIns="0" bIns="0" rtlCol="0"/>
          <a:lstStyle/>
          <a:p>
            <a:endParaRPr/>
          </a:p>
        </p:txBody>
      </p:sp>
      <p:sp>
        <p:nvSpPr>
          <p:cNvPr id="70" name="object 70"/>
          <p:cNvSpPr txBox="1">
            <a:spLocks noGrp="1"/>
          </p:cNvSpPr>
          <p:nvPr>
            <p:ph type="sldNum" sz="quarter" idx="7"/>
          </p:nvPr>
        </p:nvSpPr>
        <p:spPr>
          <a:xfrm>
            <a:off x="9753600" y="6474792"/>
            <a:ext cx="2743200" cy="128240"/>
          </a:xfrm>
          <a:prstGeom prst="rect">
            <a:avLst/>
          </a:prstGeom>
        </p:spPr>
        <p:txBody>
          <a:bodyPr vert="horz" wrap="square" lIns="0" tIns="0" rIns="0" bIns="0" rtlCol="0" anchor="ctr">
            <a:spAutoFit/>
          </a:bodyPr>
          <a:lstStyle/>
          <a:p>
            <a:pPr marL="25400">
              <a:lnSpc>
                <a:spcPts val="1030"/>
              </a:lnSpc>
            </a:pPr>
            <a:fld id="{81D60167-4931-47E6-BA6A-407CBD079E47}" type="slidenum">
              <a:rPr dirty="0"/>
              <a:pPr marL="25400">
                <a:lnSpc>
                  <a:spcPts val="1030"/>
                </a:lnSpc>
              </a:pPr>
              <a:t>7</a:t>
            </a:fld>
            <a:endParaRPr dirty="0"/>
          </a:p>
        </p:txBody>
      </p:sp>
    </p:spTree>
    <p:extLst>
      <p:ext uri="{BB962C8B-B14F-4D97-AF65-F5344CB8AC3E}">
        <p14:creationId xmlns:p14="http://schemas.microsoft.com/office/powerpoint/2010/main" val="3587023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844539" y="379264"/>
            <a:ext cx="8037576" cy="646331"/>
          </a:xfrm>
          <a:prstGeom prst="rect">
            <a:avLst/>
          </a:prstGeom>
          <a:noFill/>
        </p:spPr>
        <p:txBody>
          <a:bodyPr wrap="square" rtlCol="0">
            <a:spAutoFit/>
          </a:bodyPr>
          <a:lstStyle/>
          <a:p>
            <a:pPr algn="ctr"/>
            <a:r>
              <a:rPr kumimoji="1" lang="en-US" altLang="ja-JP" sz="3600" dirty="0">
                <a:latin typeface="Century" panose="02040604050505020304" pitchFamily="18" charset="0"/>
              </a:rPr>
              <a:t>EDI</a:t>
            </a:r>
            <a:r>
              <a:rPr kumimoji="1" lang="ja-JP" altLang="en-US" sz="3600" dirty="0">
                <a:latin typeface="Century" panose="02040604050505020304" pitchFamily="18" charset="0"/>
              </a:rPr>
              <a:t>セキュリティ</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6081" y="1485614"/>
            <a:ext cx="2497372" cy="152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テキスト ボックス 4"/>
          <p:cNvSpPr txBox="1"/>
          <p:nvPr/>
        </p:nvSpPr>
        <p:spPr>
          <a:xfrm>
            <a:off x="1594953" y="3792511"/>
            <a:ext cx="3702571" cy="1815882"/>
          </a:xfrm>
          <a:prstGeom prst="rect">
            <a:avLst/>
          </a:prstGeom>
          <a:noFill/>
          <a:ln>
            <a:solidFill>
              <a:schemeClr val="accent1"/>
            </a:solidFill>
          </a:ln>
        </p:spPr>
        <p:txBody>
          <a:bodyPr wrap="square" rtlCol="0">
            <a:spAutoFit/>
          </a:bodyPr>
          <a:lstStyle/>
          <a:p>
            <a:r>
              <a:rPr kumimoji="1" lang="en-US" altLang="ja-JP" sz="2800" dirty="0"/>
              <a:t>Authentication</a:t>
            </a:r>
          </a:p>
          <a:p>
            <a:r>
              <a:rPr lang="en-US" altLang="ja-JP" sz="2800" dirty="0"/>
              <a:t>Integrity</a:t>
            </a:r>
          </a:p>
          <a:p>
            <a:r>
              <a:rPr kumimoji="1" lang="en-US" altLang="ja-JP" sz="2800" dirty="0"/>
              <a:t>Non Repudiation</a:t>
            </a:r>
          </a:p>
          <a:p>
            <a:r>
              <a:rPr lang="en-US" altLang="ja-JP" sz="2800" dirty="0"/>
              <a:t>Confidentiality</a:t>
            </a:r>
            <a:endParaRPr kumimoji="1" lang="ja-JP" altLang="en-US" sz="2800" dirty="0"/>
          </a:p>
        </p:txBody>
      </p:sp>
      <p:sp>
        <p:nvSpPr>
          <p:cNvPr id="6" name="加算記号 5"/>
          <p:cNvSpPr/>
          <p:nvPr/>
        </p:nvSpPr>
        <p:spPr>
          <a:xfrm>
            <a:off x="5848087" y="4283892"/>
            <a:ext cx="944880" cy="83312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7343530" y="3792511"/>
            <a:ext cx="2997200" cy="1815882"/>
          </a:xfrm>
          <a:prstGeom prst="rect">
            <a:avLst/>
          </a:prstGeom>
          <a:noFill/>
          <a:ln>
            <a:solidFill>
              <a:schemeClr val="accent1">
                <a:shade val="50000"/>
              </a:schemeClr>
            </a:solidFill>
          </a:ln>
        </p:spPr>
        <p:txBody>
          <a:bodyPr wrap="square" rtlCol="0">
            <a:spAutoFit/>
          </a:bodyPr>
          <a:lstStyle/>
          <a:p>
            <a:r>
              <a:rPr kumimoji="1" lang="en-US" altLang="ja-JP" sz="2800" dirty="0"/>
              <a:t>Secure Network</a:t>
            </a:r>
          </a:p>
          <a:p>
            <a:endParaRPr lang="en-US" altLang="ja-JP" sz="2800" dirty="0"/>
          </a:p>
          <a:p>
            <a:r>
              <a:rPr kumimoji="1" lang="en-US" altLang="ja-JP" sz="2800" dirty="0"/>
              <a:t>	VAN</a:t>
            </a:r>
          </a:p>
          <a:p>
            <a:r>
              <a:rPr lang="en-US" altLang="ja-JP" sz="2800" dirty="0"/>
              <a:t>	VPN (JNX)</a:t>
            </a:r>
            <a:endParaRPr kumimoji="1" lang="ja-JP" altLang="en-US" sz="2800" dirty="0"/>
          </a:p>
        </p:txBody>
      </p:sp>
      <p:sp>
        <p:nvSpPr>
          <p:cNvPr id="8" name="テキスト ボックス 7"/>
          <p:cNvSpPr txBox="1"/>
          <p:nvPr/>
        </p:nvSpPr>
        <p:spPr>
          <a:xfrm>
            <a:off x="1513840" y="3342640"/>
            <a:ext cx="3783684" cy="523220"/>
          </a:xfrm>
          <a:prstGeom prst="rect">
            <a:avLst/>
          </a:prstGeom>
          <a:noFill/>
        </p:spPr>
        <p:txBody>
          <a:bodyPr wrap="square" rtlCol="0">
            <a:spAutoFit/>
          </a:bodyPr>
          <a:lstStyle/>
          <a:p>
            <a:r>
              <a:rPr kumimoji="1" lang="ja-JP" altLang="en-US" sz="2800" dirty="0"/>
              <a:t>メッセージ・レベル</a:t>
            </a:r>
          </a:p>
        </p:txBody>
      </p:sp>
      <p:sp>
        <p:nvSpPr>
          <p:cNvPr id="10" name="テキスト ボックス 9"/>
          <p:cNvSpPr txBox="1"/>
          <p:nvPr/>
        </p:nvSpPr>
        <p:spPr>
          <a:xfrm>
            <a:off x="7343530" y="3342640"/>
            <a:ext cx="3783684" cy="523220"/>
          </a:xfrm>
          <a:prstGeom prst="rect">
            <a:avLst/>
          </a:prstGeom>
          <a:noFill/>
        </p:spPr>
        <p:txBody>
          <a:bodyPr wrap="square" rtlCol="0">
            <a:spAutoFit/>
          </a:bodyPr>
          <a:lstStyle/>
          <a:p>
            <a:r>
              <a:rPr lang="ja-JP" altLang="en-US" sz="2800" dirty="0"/>
              <a:t>ネットワーク</a:t>
            </a:r>
            <a:r>
              <a:rPr kumimoji="1" lang="ja-JP" altLang="en-US" sz="2800" dirty="0"/>
              <a:t>・レベル</a:t>
            </a:r>
          </a:p>
        </p:txBody>
      </p:sp>
      <p:sp>
        <p:nvSpPr>
          <p:cNvPr id="9" name="テキスト ボックス 8"/>
          <p:cNvSpPr txBox="1"/>
          <p:nvPr/>
        </p:nvSpPr>
        <p:spPr>
          <a:xfrm>
            <a:off x="1594953" y="5688932"/>
            <a:ext cx="3702571" cy="369332"/>
          </a:xfrm>
          <a:prstGeom prst="rect">
            <a:avLst/>
          </a:prstGeom>
          <a:noFill/>
        </p:spPr>
        <p:txBody>
          <a:bodyPr wrap="square" rtlCol="0">
            <a:spAutoFit/>
          </a:bodyPr>
          <a:lstStyle/>
          <a:p>
            <a:r>
              <a:rPr lang="ja-JP" altLang="en-US" dirty="0"/>
              <a:t>＊</a:t>
            </a:r>
            <a:r>
              <a:rPr lang="en-US" altLang="ja-JP" dirty="0"/>
              <a:t>1</a:t>
            </a:r>
            <a:r>
              <a:rPr lang="ja-JP" altLang="en-US" dirty="0"/>
              <a:t>対</a:t>
            </a:r>
            <a:r>
              <a:rPr lang="en-US" altLang="ja-JP" dirty="0"/>
              <a:t>1</a:t>
            </a:r>
            <a:r>
              <a:rPr lang="ja-JP" altLang="en-US" dirty="0"/>
              <a:t>で信頼性を確保！</a:t>
            </a:r>
            <a:endParaRPr kumimoji="1" lang="ja-JP" altLang="en-US" dirty="0"/>
          </a:p>
        </p:txBody>
      </p:sp>
      <p:sp>
        <p:nvSpPr>
          <p:cNvPr id="12" name="テキスト ボックス 11"/>
          <p:cNvSpPr txBox="1"/>
          <p:nvPr/>
        </p:nvSpPr>
        <p:spPr>
          <a:xfrm>
            <a:off x="7343530" y="5688932"/>
            <a:ext cx="3702571" cy="646331"/>
          </a:xfrm>
          <a:prstGeom prst="rect">
            <a:avLst/>
          </a:prstGeom>
          <a:noFill/>
        </p:spPr>
        <p:txBody>
          <a:bodyPr wrap="square" rtlCol="0">
            <a:spAutoFit/>
          </a:bodyPr>
          <a:lstStyle/>
          <a:p>
            <a:r>
              <a:rPr lang="ja-JP" altLang="en-US" dirty="0"/>
              <a:t>＊クローズドの世界で信頼性</a:t>
            </a:r>
            <a:endParaRPr lang="en-US" altLang="ja-JP" dirty="0"/>
          </a:p>
          <a:p>
            <a:r>
              <a:rPr lang="ja-JP" altLang="en-US" dirty="0"/>
              <a:t>を確保！</a:t>
            </a:r>
            <a:endParaRPr kumimoji="1" lang="ja-JP" altLang="en-US" dirty="0"/>
          </a:p>
        </p:txBody>
      </p:sp>
    </p:spTree>
    <p:extLst>
      <p:ext uri="{BB962C8B-B14F-4D97-AF65-F5344CB8AC3E}">
        <p14:creationId xmlns:p14="http://schemas.microsoft.com/office/powerpoint/2010/main" val="1587480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096346" y="330441"/>
            <a:ext cx="7982373" cy="646331"/>
          </a:xfrm>
          <a:prstGeom prst="rect">
            <a:avLst/>
          </a:prstGeom>
          <a:noFill/>
        </p:spPr>
        <p:txBody>
          <a:bodyPr wrap="square" rtlCol="0">
            <a:spAutoFit/>
          </a:bodyPr>
          <a:lstStyle/>
          <a:p>
            <a:pPr algn="ctr"/>
            <a:r>
              <a:rPr kumimoji="1" lang="ja-JP" altLang="en-US" sz="3600" dirty="0">
                <a:latin typeface="Century" panose="02040604050505020304" pitchFamily="18" charset="0"/>
              </a:rPr>
              <a:t>国際レベルの</a:t>
            </a:r>
            <a:r>
              <a:rPr kumimoji="1" lang="en-US" altLang="ja-JP" sz="3600" dirty="0">
                <a:latin typeface="Century" panose="02040604050505020304" pitchFamily="18" charset="0"/>
              </a:rPr>
              <a:t>EDI</a:t>
            </a:r>
            <a:r>
              <a:rPr kumimoji="1" lang="ja-JP" altLang="en-US" sz="3600" dirty="0">
                <a:latin typeface="Century" panose="02040604050505020304" pitchFamily="18" charset="0"/>
              </a:rPr>
              <a:t>：信頼性空間の確立</a:t>
            </a:r>
          </a:p>
        </p:txBody>
      </p:sp>
      <p:cxnSp>
        <p:nvCxnSpPr>
          <p:cNvPr id="7" name="直線コネクタ 6"/>
          <p:cNvCxnSpPr/>
          <p:nvPr/>
        </p:nvCxnSpPr>
        <p:spPr>
          <a:xfrm>
            <a:off x="5857461" y="1484243"/>
            <a:ext cx="79513" cy="4757531"/>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6002277" y="1484242"/>
            <a:ext cx="79513" cy="4757531"/>
          </a:xfrm>
          <a:prstGeom prst="line">
            <a:avLst/>
          </a:prstGeom>
          <a:ln w="63500"/>
        </p:spPr>
        <p:style>
          <a:lnRef idx="1">
            <a:schemeClr val="accent1"/>
          </a:lnRef>
          <a:fillRef idx="0">
            <a:schemeClr val="accent1"/>
          </a:fillRef>
          <a:effectRef idx="0">
            <a:schemeClr val="accent1"/>
          </a:effectRef>
          <a:fontRef idx="minor">
            <a:schemeClr val="tx1"/>
          </a:fontRef>
        </p:style>
      </p:cxn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30118" y="1601856"/>
            <a:ext cx="1223831" cy="833018"/>
          </a:xfrm>
          <a:prstGeom prst="rect">
            <a:avLst/>
          </a:prstGeom>
        </p:spPr>
      </p:pic>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5373" y="3863007"/>
            <a:ext cx="1343688" cy="1343688"/>
          </a:xfrm>
          <a:prstGeom prst="rect">
            <a:avLst/>
          </a:prstGeom>
        </p:spPr>
      </p:pic>
      <p:sp>
        <p:nvSpPr>
          <p:cNvPr id="9" name="テキスト ボックス 8"/>
          <p:cNvSpPr txBox="1"/>
          <p:nvPr/>
        </p:nvSpPr>
        <p:spPr>
          <a:xfrm>
            <a:off x="5494826" y="6241773"/>
            <a:ext cx="1198880" cy="461665"/>
          </a:xfrm>
          <a:prstGeom prst="rect">
            <a:avLst/>
          </a:prstGeom>
          <a:noFill/>
        </p:spPr>
        <p:txBody>
          <a:bodyPr wrap="square" rtlCol="0">
            <a:spAutoFit/>
          </a:bodyPr>
          <a:lstStyle/>
          <a:p>
            <a:pPr algn="ctr"/>
            <a:r>
              <a:rPr kumimoji="1" lang="ja-JP" altLang="en-US" sz="2400" b="1" dirty="0">
                <a:solidFill>
                  <a:srgbClr val="FF0000"/>
                </a:solidFill>
              </a:rPr>
              <a:t>国境</a:t>
            </a:r>
          </a:p>
        </p:txBody>
      </p:sp>
      <p:sp>
        <p:nvSpPr>
          <p:cNvPr id="11" name="円弧 10"/>
          <p:cNvSpPr/>
          <p:nvPr/>
        </p:nvSpPr>
        <p:spPr>
          <a:xfrm rot="18900002">
            <a:off x="7170607" y="1773936"/>
            <a:ext cx="3874951" cy="3680463"/>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2" name="円弧 11"/>
          <p:cNvSpPr/>
          <p:nvPr/>
        </p:nvSpPr>
        <p:spPr>
          <a:xfrm rot="18900002">
            <a:off x="1038509" y="1773936"/>
            <a:ext cx="3874951" cy="3680463"/>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3" name="テキスト ボックス 12"/>
          <p:cNvSpPr txBox="1"/>
          <p:nvPr/>
        </p:nvSpPr>
        <p:spPr>
          <a:xfrm>
            <a:off x="2222450" y="2097521"/>
            <a:ext cx="1507067" cy="523220"/>
          </a:xfrm>
          <a:prstGeom prst="rect">
            <a:avLst/>
          </a:prstGeom>
          <a:noFill/>
        </p:spPr>
        <p:txBody>
          <a:bodyPr wrap="square" rtlCol="0">
            <a:spAutoFit/>
          </a:bodyPr>
          <a:lstStyle/>
          <a:p>
            <a:pPr algn="ctr"/>
            <a:r>
              <a:rPr kumimoji="1" lang="ja-JP" altLang="en-US" sz="2800" dirty="0"/>
              <a:t>法制度</a:t>
            </a:r>
          </a:p>
        </p:txBody>
      </p:sp>
      <p:sp>
        <p:nvSpPr>
          <p:cNvPr id="14" name="テキスト ボックス 13"/>
          <p:cNvSpPr txBox="1"/>
          <p:nvPr/>
        </p:nvSpPr>
        <p:spPr>
          <a:xfrm>
            <a:off x="8482982" y="2149633"/>
            <a:ext cx="1507067" cy="523220"/>
          </a:xfrm>
          <a:prstGeom prst="rect">
            <a:avLst/>
          </a:prstGeom>
          <a:noFill/>
        </p:spPr>
        <p:txBody>
          <a:bodyPr wrap="square" rtlCol="0">
            <a:spAutoFit/>
          </a:bodyPr>
          <a:lstStyle/>
          <a:p>
            <a:pPr algn="ctr"/>
            <a:r>
              <a:rPr kumimoji="1" lang="ja-JP" altLang="en-US" sz="2800" dirty="0"/>
              <a:t>法制度</a:t>
            </a:r>
          </a:p>
        </p:txBody>
      </p:sp>
      <p:sp>
        <p:nvSpPr>
          <p:cNvPr id="15" name="左右矢印 14"/>
          <p:cNvSpPr/>
          <p:nvPr/>
        </p:nvSpPr>
        <p:spPr>
          <a:xfrm>
            <a:off x="4182533" y="2411243"/>
            <a:ext cx="3793067" cy="619824"/>
          </a:xfrm>
          <a:prstGeom prst="lef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貿易円滑化協定</a:t>
            </a:r>
          </a:p>
        </p:txBody>
      </p:sp>
      <p:sp>
        <p:nvSpPr>
          <p:cNvPr id="16" name="円/楕円 15"/>
          <p:cNvSpPr/>
          <p:nvPr/>
        </p:nvSpPr>
        <p:spPr>
          <a:xfrm>
            <a:off x="1744133" y="3386667"/>
            <a:ext cx="8686800" cy="6434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tx1"/>
                </a:solidFill>
              </a:rPr>
              <a:t>国際標準技術（</a:t>
            </a:r>
            <a:r>
              <a:rPr lang="en-US" altLang="ja-JP" sz="2400" b="1" dirty="0">
                <a:solidFill>
                  <a:schemeClr val="tx1"/>
                </a:solidFill>
              </a:rPr>
              <a:t>EDI</a:t>
            </a:r>
            <a:r>
              <a:rPr lang="ja-JP" altLang="en-US" sz="2400" b="1" dirty="0" err="1">
                <a:solidFill>
                  <a:schemeClr val="tx1"/>
                </a:solidFill>
              </a:rPr>
              <a:t>、</a:t>
            </a:r>
            <a:r>
              <a:rPr lang="ja-JP" altLang="en-US" sz="2400" b="1" dirty="0">
                <a:solidFill>
                  <a:schemeClr val="tx1"/>
                </a:solidFill>
              </a:rPr>
              <a:t>通信、セキュリテイ）</a:t>
            </a:r>
            <a:endParaRPr kumimoji="1" lang="en-US" altLang="ja-JP" sz="2400" b="1" dirty="0">
              <a:solidFill>
                <a:schemeClr val="tx1"/>
              </a:solidFill>
            </a:endParaRPr>
          </a:p>
        </p:txBody>
      </p:sp>
      <p:sp>
        <p:nvSpPr>
          <p:cNvPr id="17" name="縦巻き 16"/>
          <p:cNvSpPr/>
          <p:nvPr/>
        </p:nvSpPr>
        <p:spPr>
          <a:xfrm>
            <a:off x="2291228" y="5276573"/>
            <a:ext cx="1369509" cy="965200"/>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認証局</a:t>
            </a:r>
          </a:p>
        </p:txBody>
      </p:sp>
      <p:sp>
        <p:nvSpPr>
          <p:cNvPr id="18" name="縦巻き 17"/>
          <p:cNvSpPr/>
          <p:nvPr/>
        </p:nvSpPr>
        <p:spPr>
          <a:xfrm>
            <a:off x="8416304" y="5276573"/>
            <a:ext cx="1369509" cy="965200"/>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認証局</a:t>
            </a:r>
          </a:p>
        </p:txBody>
      </p:sp>
      <p:sp>
        <p:nvSpPr>
          <p:cNvPr id="19" name="下矢印 18"/>
          <p:cNvSpPr/>
          <p:nvPr/>
        </p:nvSpPr>
        <p:spPr>
          <a:xfrm>
            <a:off x="2854960" y="2721155"/>
            <a:ext cx="311573" cy="6655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下矢印 19"/>
          <p:cNvSpPr/>
          <p:nvPr/>
        </p:nvSpPr>
        <p:spPr>
          <a:xfrm>
            <a:off x="9080728" y="2721155"/>
            <a:ext cx="311573" cy="6655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矢印コネクタ 21"/>
          <p:cNvCxnSpPr/>
          <p:nvPr/>
        </p:nvCxnSpPr>
        <p:spPr>
          <a:xfrm flipV="1">
            <a:off x="2854960" y="4030133"/>
            <a:ext cx="1327573" cy="1176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a:stCxn id="18" idx="0"/>
          </p:cNvCxnSpPr>
          <p:nvPr/>
        </p:nvCxnSpPr>
        <p:spPr>
          <a:xfrm flipH="1" flipV="1">
            <a:off x="7636933" y="4030133"/>
            <a:ext cx="1464126" cy="12464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左右矢印吹き出し 24"/>
          <p:cNvSpPr/>
          <p:nvPr/>
        </p:nvSpPr>
        <p:spPr>
          <a:xfrm>
            <a:off x="4041900" y="5474047"/>
            <a:ext cx="3793067" cy="474133"/>
          </a:xfrm>
          <a:prstGeom prst="leftRightArrow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相互認証</a:t>
            </a:r>
          </a:p>
        </p:txBody>
      </p:sp>
    </p:spTree>
    <p:extLst>
      <p:ext uri="{BB962C8B-B14F-4D97-AF65-F5344CB8AC3E}">
        <p14:creationId xmlns:p14="http://schemas.microsoft.com/office/powerpoint/2010/main" val="25695951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978</Words>
  <Application>Microsoft Office PowerPoint</Application>
  <PresentationFormat>ワイド画面</PresentationFormat>
  <Paragraphs>173</Paragraphs>
  <Slides>11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11</vt:i4>
      </vt:variant>
    </vt:vector>
  </HeadingPairs>
  <TitlesOfParts>
    <vt:vector size="20" baseType="lpstr">
      <vt:lpstr>Meiryo UI</vt:lpstr>
      <vt:lpstr>游ゴシック</vt:lpstr>
      <vt:lpstr>游ゴシック Light</vt:lpstr>
      <vt:lpstr>Arial</vt:lpstr>
      <vt:lpstr>Calibri</vt:lpstr>
      <vt:lpstr>Century</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国連CEFACT Proposed Cybersecurity Project（案）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5</cp:revision>
  <dcterms:created xsi:type="dcterms:W3CDTF">2016-07-01T05:27:00Z</dcterms:created>
  <dcterms:modified xsi:type="dcterms:W3CDTF">2016-07-04T00:49:29Z</dcterms:modified>
</cp:coreProperties>
</file>