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59" r:id="rId4"/>
    <p:sldId id="260" r:id="rId5"/>
    <p:sldId id="261" r:id="rId6"/>
    <p:sldId id="262" r:id="rId7"/>
  </p:sldIdLst>
  <p:sldSz cx="12192000" cy="6858000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8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D8F8E-AD83-4819-A89C-9DB5C4E7A6EC}" type="datetimeFigureOut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16577-E6DC-4B1A-8DD2-C5BD9205BC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196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E2BF3-1F88-4E91-A2AA-2EF5A65E3A9B}" type="datetimeFigureOut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0213" cy="394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A0612-E244-485C-A90E-E1C3C0321B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4252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B7C0F-1066-44EC-9C59-CAFE552AB841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622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05B-0B58-450A-8687-8DD405F108B3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092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AA098-3906-4DFD-8671-7964524BB850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135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4E43-5FB7-41CD-A391-8BA8D4338DB7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863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D4BE-C81D-4D59-AC55-9743823812EE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8925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E3992-AEEE-4C72-8150-943B7E60B812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1947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3132-8844-4999-A95A-D440B1D11343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5631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109B-F53F-4118-A220-260EC59793A1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699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8F58-8AD8-4158-9D93-9F98286F95A9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3742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A0EC-CD61-4A27-87A1-6129D7C3D25A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140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BB9B-4D2E-4298-9FF9-A6E484308F63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56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7A0DC-4B78-42BC-8B79-EBD096BD94D8}" type="datetime1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70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095500" y="1993900"/>
            <a:ext cx="81407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/>
              <a:t>2015</a:t>
            </a:r>
            <a:r>
              <a:rPr kumimoji="1" lang="ja-JP" altLang="en-US" sz="4400" dirty="0"/>
              <a:t>年度</a:t>
            </a:r>
            <a:endParaRPr kumimoji="1" lang="en-US" altLang="ja-JP" sz="4400" dirty="0"/>
          </a:p>
          <a:p>
            <a:pPr algn="ctr"/>
            <a:r>
              <a:rPr kumimoji="1" lang="ja-JP" altLang="en-US" sz="4400" dirty="0"/>
              <a:t>国際</a:t>
            </a:r>
            <a:r>
              <a:rPr kumimoji="1" lang="en-US" altLang="ja-JP" sz="4400" dirty="0"/>
              <a:t>/</a:t>
            </a:r>
            <a:r>
              <a:rPr kumimoji="1" lang="ja-JP" altLang="en-US" sz="4400" dirty="0"/>
              <a:t>業界横断</a:t>
            </a:r>
            <a:r>
              <a:rPr kumimoji="1" lang="en-US" altLang="ja-JP" sz="4400" dirty="0"/>
              <a:t>EDI</a:t>
            </a:r>
            <a:r>
              <a:rPr kumimoji="1" lang="ja-JP" altLang="en-US" sz="4400" dirty="0"/>
              <a:t>タスクフォース</a:t>
            </a:r>
            <a:endParaRPr lang="en-US" altLang="ja-JP" sz="4400" dirty="0"/>
          </a:p>
          <a:p>
            <a:pPr algn="ctr"/>
            <a:r>
              <a:rPr kumimoji="1" lang="ja-JP" altLang="en-US" sz="4400" dirty="0"/>
              <a:t>成果報告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68700" y="5549900"/>
            <a:ext cx="5194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/>
              <a:t>2016</a:t>
            </a:r>
            <a:r>
              <a:rPr kumimoji="1" lang="ja-JP" altLang="en-US" sz="2800" dirty="0"/>
              <a:t>年</a:t>
            </a:r>
            <a:r>
              <a:rPr kumimoji="1" lang="en-US" altLang="ja-JP" sz="2800" dirty="0"/>
              <a:t>7</a:t>
            </a:r>
            <a:r>
              <a:rPr kumimoji="1" lang="ja-JP" altLang="en-US" sz="2800" dirty="0"/>
              <a:t>月</a:t>
            </a:r>
            <a:r>
              <a:rPr lang="en-US" altLang="ja-JP" sz="2800" dirty="0"/>
              <a:t>5</a:t>
            </a:r>
            <a:r>
              <a:rPr kumimoji="1" lang="ja-JP" altLang="en-US" sz="2800" dirty="0"/>
              <a:t>日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017000" y="292100"/>
            <a:ext cx="2895600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/>
              <a:t>業界横断</a:t>
            </a:r>
            <a:r>
              <a:rPr kumimoji="1" lang="en-US" altLang="ja-JP" sz="2400" dirty="0"/>
              <a:t>2016-1-03</a:t>
            </a:r>
            <a:endParaRPr kumimoji="1" lang="ja-JP" altLang="en-US" sz="24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983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551688" y="312896"/>
            <a:ext cx="110886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（１）</a:t>
            </a:r>
            <a:r>
              <a:rPr lang="ja-JP" altLang="ja-JP" sz="3200" dirty="0">
                <a:solidFill>
                  <a:srgbClr val="0070C0"/>
                </a:solidFill>
                <a:latin typeface="Calibri" pitchFamily="34" charset="0"/>
              </a:rPr>
              <a:t>業界横断</a:t>
            </a:r>
            <a:r>
              <a:rPr lang="en-US" altLang="ja-JP" sz="3200" dirty="0">
                <a:solidFill>
                  <a:srgbClr val="0070C0"/>
                </a:solidFill>
                <a:latin typeface="Century" panose="02040604050505020304" pitchFamily="18" charset="0"/>
              </a:rPr>
              <a:t>EDI</a:t>
            </a:r>
            <a:r>
              <a:rPr lang="ja-JP" altLang="ja-JP" sz="3200" dirty="0">
                <a:solidFill>
                  <a:srgbClr val="0070C0"/>
                </a:solidFill>
                <a:latin typeface="Century" panose="02040604050505020304" pitchFamily="18" charset="0"/>
              </a:rPr>
              <a:t>仕様</a:t>
            </a:r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の領域メッセージへの展開</a:t>
            </a:r>
            <a:endParaRPr lang="ja-JP" altLang="ja-JP" sz="3200" dirty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en-US" altLang="ja-JP" sz="3200" dirty="0">
                <a:latin typeface="Calibri" pitchFamily="34" charset="0"/>
              </a:rPr>
              <a:t>	</a:t>
            </a:r>
          </a:p>
          <a:p>
            <a:r>
              <a:rPr lang="en-US" altLang="ja-JP" sz="3200" dirty="0">
                <a:latin typeface="Calibri" pitchFamily="34" charset="0"/>
              </a:rPr>
              <a:t>	</a:t>
            </a:r>
            <a:r>
              <a:rPr lang="ja-JP" altLang="ja-JP" sz="3200" dirty="0">
                <a:solidFill>
                  <a:srgbClr val="0070C0"/>
                </a:solidFill>
                <a:latin typeface="Calibri" pitchFamily="34" charset="0"/>
              </a:rPr>
              <a:t>・</a:t>
            </a:r>
            <a:r>
              <a:rPr lang="ja-JP" altLang="ja-JP" sz="3200" dirty="0">
                <a:solidFill>
                  <a:srgbClr val="0070C0"/>
                </a:solidFill>
              </a:rPr>
              <a:t>現品票方式への対応を含め、中小自動車部品製造業標</a:t>
            </a:r>
            <a:endParaRPr lang="en-US" altLang="ja-JP" sz="3200" dirty="0">
              <a:solidFill>
                <a:srgbClr val="0070C0"/>
              </a:solidFill>
            </a:endParaRPr>
          </a:p>
          <a:p>
            <a:r>
              <a:rPr lang="ja-JP" altLang="en-US" sz="3200" dirty="0">
                <a:solidFill>
                  <a:srgbClr val="0070C0"/>
                </a:solidFill>
              </a:rPr>
              <a:t>　　　　　</a:t>
            </a:r>
            <a:r>
              <a:rPr lang="ja-JP" altLang="ja-JP" sz="3200" dirty="0">
                <a:solidFill>
                  <a:srgbClr val="0070C0"/>
                </a:solidFill>
              </a:rPr>
              <a:t>準との整合化を図る。</a:t>
            </a:r>
            <a:endParaRPr lang="en-US" altLang="ja-JP" sz="3200" dirty="0">
              <a:solidFill>
                <a:srgbClr val="0070C0"/>
              </a:solidFill>
            </a:endParaRPr>
          </a:p>
          <a:p>
            <a:r>
              <a:rPr lang="en-US" altLang="ja-JP" sz="3200" dirty="0">
                <a:latin typeface="Calibri" pitchFamily="34" charset="0"/>
              </a:rPr>
              <a:t>	</a:t>
            </a:r>
            <a:r>
              <a:rPr lang="en-US" altLang="ja-JP" sz="2800" dirty="0">
                <a:latin typeface="Calibri" pitchFamily="34" charset="0"/>
                <a:sym typeface="Wingdings" panose="05000000000000000000" pitchFamily="2" charset="2"/>
              </a:rPr>
              <a:t></a:t>
            </a:r>
            <a:r>
              <a:rPr lang="ja-JP" altLang="en-US" sz="2800" dirty="0">
                <a:latin typeface="Calibri" pitchFamily="34" charset="0"/>
                <a:sym typeface="Wingdings" panose="05000000000000000000" pitchFamily="2" charset="2"/>
              </a:rPr>
              <a:t>トヨタ</a:t>
            </a:r>
            <a:r>
              <a:rPr lang="en-US" altLang="ja-JP" sz="2800" dirty="0">
                <a:latin typeface="Calibri" pitchFamily="34" charset="0"/>
                <a:sym typeface="Wingdings" panose="05000000000000000000" pitchFamily="2" charset="2"/>
              </a:rPr>
              <a:t>WG</a:t>
            </a:r>
            <a:r>
              <a:rPr lang="ja-JP" altLang="en-US" sz="2800" dirty="0">
                <a:latin typeface="Calibri" pitchFamily="34" charset="0"/>
                <a:sym typeface="Wingdings" panose="05000000000000000000" pitchFamily="2" charset="2"/>
              </a:rPr>
              <a:t>仕様をベースに、海外</a:t>
            </a:r>
            <a:r>
              <a:rPr lang="en-US" altLang="ja-JP" sz="2800" dirty="0">
                <a:latin typeface="Calibri" pitchFamily="34" charset="0"/>
                <a:sym typeface="Wingdings" panose="05000000000000000000" pitchFamily="2" charset="2"/>
              </a:rPr>
              <a:t>EDI</a:t>
            </a:r>
            <a:r>
              <a:rPr lang="ja-JP" altLang="en-US" sz="2800" dirty="0">
                <a:latin typeface="Calibri" pitchFamily="34" charset="0"/>
                <a:sym typeface="Wingdings" panose="05000000000000000000" pitchFamily="2" charset="2"/>
              </a:rPr>
              <a:t>要件を含めて「</a:t>
            </a:r>
            <a:r>
              <a:rPr lang="en-US" altLang="ja-JP" sz="2800" dirty="0">
                <a:latin typeface="Calibri" pitchFamily="34" charset="0"/>
                <a:sym typeface="Wingdings" panose="05000000000000000000" pitchFamily="2" charset="2"/>
              </a:rPr>
              <a:t>JIT</a:t>
            </a:r>
            <a:r>
              <a:rPr lang="ja-JP" altLang="en-US" sz="2800" dirty="0">
                <a:latin typeface="Calibri" pitchFamily="34" charset="0"/>
                <a:sym typeface="Wingdings" panose="05000000000000000000" pitchFamily="2" charset="2"/>
              </a:rPr>
              <a:t>製造プロセ</a:t>
            </a:r>
            <a:r>
              <a:rPr lang="en-US" altLang="ja-JP" sz="2800" dirty="0">
                <a:latin typeface="Calibri" pitchFamily="34" charset="0"/>
                <a:sym typeface="Wingdings" panose="05000000000000000000" pitchFamily="2" charset="2"/>
              </a:rPr>
              <a:t>	</a:t>
            </a:r>
            <a:r>
              <a:rPr lang="ja-JP" altLang="en-US" sz="2800" dirty="0">
                <a:latin typeface="Calibri" pitchFamily="34" charset="0"/>
                <a:sym typeface="Wingdings" panose="05000000000000000000" pitchFamily="2" charset="2"/>
              </a:rPr>
              <a:t>ス」を定義（ドラフト版）</a:t>
            </a:r>
            <a:endParaRPr lang="en-US" altLang="ja-JP" sz="2800" dirty="0">
              <a:latin typeface="Calibri" pitchFamily="34" charset="0"/>
              <a:sym typeface="Wingdings" panose="05000000000000000000" pitchFamily="2" charset="2"/>
            </a:endParaRPr>
          </a:p>
          <a:p>
            <a:r>
              <a:rPr lang="en-US" altLang="ja-JP" sz="2800" dirty="0">
                <a:latin typeface="Calibri" pitchFamily="34" charset="0"/>
              </a:rPr>
              <a:t>	</a:t>
            </a:r>
            <a:r>
              <a:rPr lang="en-US" altLang="ja-JP" sz="2800" dirty="0">
                <a:latin typeface="Calibri" pitchFamily="34" charset="0"/>
                <a:sym typeface="Wingdings" panose="05000000000000000000" pitchFamily="2" charset="2"/>
              </a:rPr>
              <a:t></a:t>
            </a:r>
            <a:r>
              <a:rPr lang="ja-JP" altLang="en-US" sz="2800" dirty="0">
                <a:latin typeface="Calibri" pitchFamily="34" charset="0"/>
                <a:sym typeface="Wingdings" panose="05000000000000000000" pitchFamily="2" charset="2"/>
              </a:rPr>
              <a:t> 「</a:t>
            </a:r>
            <a:r>
              <a:rPr lang="en-US" altLang="ja-JP" sz="2800" dirty="0">
                <a:latin typeface="Calibri" pitchFamily="34" charset="0"/>
                <a:sym typeface="Wingdings" panose="05000000000000000000" pitchFamily="2" charset="2"/>
              </a:rPr>
              <a:t>JIT</a:t>
            </a:r>
            <a:r>
              <a:rPr lang="ja-JP" altLang="en-US" sz="2800" dirty="0">
                <a:latin typeface="Calibri" pitchFamily="34" charset="0"/>
                <a:sym typeface="Wingdings" panose="05000000000000000000" pitchFamily="2" charset="2"/>
              </a:rPr>
              <a:t>製造プロセス」を国連</a:t>
            </a:r>
            <a:r>
              <a:rPr lang="en-US" altLang="ja-JP" sz="2800" dirty="0">
                <a:latin typeface="Calibri" pitchFamily="34" charset="0"/>
                <a:sym typeface="Wingdings" panose="05000000000000000000" pitchFamily="2" charset="2"/>
              </a:rPr>
              <a:t>CEFACT</a:t>
            </a:r>
            <a:r>
              <a:rPr lang="ja-JP" altLang="en-US" sz="2800" dirty="0">
                <a:latin typeface="Calibri" pitchFamily="34" charset="0"/>
                <a:sym typeface="Wingdings" panose="05000000000000000000" pitchFamily="2" charset="2"/>
              </a:rPr>
              <a:t>プロジェクトとして登録し、国際</a:t>
            </a:r>
            <a:r>
              <a:rPr lang="en-US" altLang="ja-JP" sz="2800" dirty="0">
                <a:latin typeface="Calibri" pitchFamily="34" charset="0"/>
                <a:sym typeface="Wingdings" panose="05000000000000000000" pitchFamily="2" charset="2"/>
              </a:rPr>
              <a:t>	</a:t>
            </a:r>
            <a:r>
              <a:rPr lang="ja-JP" altLang="en-US" sz="2800" dirty="0">
                <a:latin typeface="Calibri" pitchFamily="34" charset="0"/>
                <a:sym typeface="Wingdings" panose="05000000000000000000" pitchFamily="2" charset="2"/>
              </a:rPr>
              <a:t>ハーモナイゼーション審議を開始。</a:t>
            </a:r>
            <a:endParaRPr lang="en-US" altLang="ja-JP" sz="2800" dirty="0">
              <a:latin typeface="Calibri" pitchFamily="34" charset="0"/>
              <a:sym typeface="Wingdings" panose="05000000000000000000" pitchFamily="2" charset="2"/>
            </a:endParaRPr>
          </a:p>
          <a:p>
            <a:endParaRPr lang="ja-JP" altLang="ja-JP" sz="2800" dirty="0">
              <a:latin typeface="Calibri" pitchFamily="34" charset="0"/>
            </a:endParaRPr>
          </a:p>
          <a:p>
            <a:r>
              <a:rPr lang="en-US" altLang="ja-JP" sz="3200" dirty="0">
                <a:latin typeface="Calibri" pitchFamily="34" charset="0"/>
              </a:rPr>
              <a:t>	</a:t>
            </a:r>
            <a:r>
              <a:rPr lang="ja-JP" altLang="ja-JP" sz="3200" dirty="0">
                <a:solidFill>
                  <a:srgbClr val="0070C0"/>
                </a:solidFill>
                <a:latin typeface="Calibri" pitchFamily="34" charset="0"/>
              </a:rPr>
              <a:t>・</a:t>
            </a:r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航空機業界、その他新領域の開拓</a:t>
            </a:r>
            <a:r>
              <a:rPr lang="ja-JP" altLang="ja-JP" sz="3200" dirty="0">
                <a:solidFill>
                  <a:srgbClr val="0070C0"/>
                </a:solidFill>
              </a:rPr>
              <a:t>を行う。</a:t>
            </a:r>
            <a:endParaRPr lang="en-US" altLang="ja-JP" sz="3200" dirty="0">
              <a:solidFill>
                <a:srgbClr val="0070C0"/>
              </a:solidFill>
            </a:endParaRPr>
          </a:p>
          <a:p>
            <a:r>
              <a:rPr lang="en-US" altLang="ja-JP" sz="2800" dirty="0">
                <a:latin typeface="Calibri" pitchFamily="34" charset="0"/>
              </a:rPr>
              <a:t>	</a:t>
            </a:r>
            <a:r>
              <a:rPr lang="en-US" altLang="ja-JP" sz="2800" dirty="0">
                <a:latin typeface="Calibri" pitchFamily="34" charset="0"/>
                <a:sym typeface="Wingdings" panose="05000000000000000000" pitchFamily="2" charset="2"/>
              </a:rPr>
              <a:t></a:t>
            </a:r>
            <a:r>
              <a:rPr lang="ja-JP" altLang="en-US" sz="2800" dirty="0">
                <a:latin typeface="Calibri" pitchFamily="34" charset="0"/>
                <a:sym typeface="Wingdings" panose="05000000000000000000" pitchFamily="2" charset="2"/>
              </a:rPr>
              <a:t>航空機部品製造業界への提案継続。</a:t>
            </a:r>
            <a:endParaRPr lang="en-US" altLang="ja-JP" sz="2800" dirty="0">
              <a:latin typeface="Calibri" pitchFamily="34" charset="0"/>
              <a:sym typeface="Wingdings" panose="05000000000000000000" pitchFamily="2" charset="2"/>
            </a:endParaRPr>
          </a:p>
          <a:p>
            <a:r>
              <a:rPr lang="en-US" altLang="ja-JP" sz="2800" dirty="0">
                <a:latin typeface="Calibri" pitchFamily="34" charset="0"/>
                <a:sym typeface="Wingdings" panose="05000000000000000000" pitchFamily="2" charset="2"/>
              </a:rPr>
              <a:t>	</a:t>
            </a:r>
            <a:r>
              <a:rPr lang="ja-JP" altLang="en-US" sz="2800" dirty="0">
                <a:latin typeface="Calibri" pitchFamily="34" charset="0"/>
                <a:sym typeface="Wingdings" panose="05000000000000000000" pitchFamily="2" charset="2"/>
              </a:rPr>
              <a:t>農業機械業界に業界横断</a:t>
            </a:r>
            <a:r>
              <a:rPr lang="en-US" altLang="ja-JP" sz="2800" dirty="0">
                <a:latin typeface="Calibri" pitchFamily="34" charset="0"/>
                <a:sym typeface="Wingdings" panose="05000000000000000000" pitchFamily="2" charset="2"/>
              </a:rPr>
              <a:t>EDI</a:t>
            </a:r>
            <a:r>
              <a:rPr lang="ja-JP" altLang="en-US" sz="2800" dirty="0">
                <a:latin typeface="Calibri" pitchFamily="34" charset="0"/>
                <a:sym typeface="Wingdings" panose="05000000000000000000" pitchFamily="2" charset="2"/>
              </a:rPr>
              <a:t>仕様を提案、検討継続中。</a:t>
            </a:r>
            <a:endParaRPr lang="en-US" altLang="ja-JP" sz="2800" dirty="0">
              <a:latin typeface="Calibri" pitchFamily="34" charset="0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500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308098" y="303293"/>
            <a:ext cx="113538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（２）</a:t>
            </a:r>
            <a:r>
              <a:rPr lang="ja-JP" altLang="ja-JP" sz="3200" dirty="0">
                <a:solidFill>
                  <a:srgbClr val="0070C0"/>
                </a:solidFill>
                <a:latin typeface="Calibri" pitchFamily="34" charset="0"/>
              </a:rPr>
              <a:t>業界横断データ辞書フレームワーク</a:t>
            </a:r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の実装</a:t>
            </a:r>
            <a:endParaRPr lang="ja-JP" altLang="ja-JP" sz="3200" dirty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en-US" altLang="ja-JP" sz="3200" dirty="0">
                <a:solidFill>
                  <a:srgbClr val="0070C0"/>
                </a:solidFill>
                <a:latin typeface="Calibri" pitchFamily="34" charset="0"/>
              </a:rPr>
              <a:t>	</a:t>
            </a:r>
            <a:r>
              <a:rPr lang="ja-JP" altLang="ja-JP" sz="3200" dirty="0">
                <a:solidFill>
                  <a:srgbClr val="0070C0"/>
                </a:solidFill>
                <a:latin typeface="Calibri" pitchFamily="34" charset="0"/>
              </a:rPr>
              <a:t>・領域メッセージ辞書登録管理</a:t>
            </a:r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体制</a:t>
            </a:r>
            <a:r>
              <a:rPr lang="ja-JP" altLang="ja-JP" sz="3200" dirty="0">
                <a:solidFill>
                  <a:srgbClr val="0070C0"/>
                </a:solidFill>
                <a:latin typeface="Calibri" pitchFamily="34" charset="0"/>
              </a:rPr>
              <a:t>の整備</a:t>
            </a:r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する。</a:t>
            </a:r>
            <a:endParaRPr lang="en-US" altLang="ja-JP" sz="3200" dirty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en-US" altLang="ja-JP" sz="3200" dirty="0">
                <a:solidFill>
                  <a:srgbClr val="0070C0"/>
                </a:solidFill>
                <a:latin typeface="Calibri" pitchFamily="34" charset="0"/>
              </a:rPr>
              <a:t>	</a:t>
            </a:r>
            <a:r>
              <a:rPr lang="en-US" altLang="ja-JP" sz="2800" dirty="0">
                <a:latin typeface="Calibri" pitchFamily="34" charset="0"/>
                <a:sym typeface="Wingdings" panose="05000000000000000000" pitchFamily="2" charset="2"/>
              </a:rPr>
              <a:t>SIPS</a:t>
            </a:r>
            <a:r>
              <a:rPr lang="ja-JP" altLang="en-US" sz="2800" dirty="0">
                <a:latin typeface="Calibri" pitchFamily="34" charset="0"/>
                <a:sym typeface="Wingdings" panose="05000000000000000000" pitchFamily="2" charset="2"/>
              </a:rPr>
              <a:t>ドメイン管理を開始</a:t>
            </a:r>
            <a:endParaRPr lang="en-US" altLang="ja-JP" sz="2800" dirty="0">
              <a:latin typeface="Calibri" pitchFamily="34" charset="0"/>
              <a:sym typeface="Wingdings" panose="05000000000000000000" pitchFamily="2" charset="2"/>
            </a:endParaRPr>
          </a:p>
          <a:p>
            <a:endParaRPr lang="en-US" altLang="ja-JP" sz="2800" dirty="0">
              <a:latin typeface="Calibri" pitchFamily="34" charset="0"/>
            </a:endParaRPr>
          </a:p>
          <a:p>
            <a:r>
              <a:rPr lang="en-US" altLang="ja-JP" sz="3200" dirty="0">
                <a:solidFill>
                  <a:srgbClr val="0070C0"/>
                </a:solidFill>
                <a:latin typeface="Calibri" pitchFamily="34" charset="0"/>
              </a:rPr>
              <a:t>	</a:t>
            </a:r>
          </a:p>
          <a:p>
            <a:r>
              <a:rPr lang="en-US" altLang="ja-JP" sz="3200" dirty="0">
                <a:solidFill>
                  <a:srgbClr val="0070C0"/>
                </a:solidFill>
                <a:latin typeface="Calibri" pitchFamily="34" charset="0"/>
              </a:rPr>
              <a:t>	</a:t>
            </a:r>
          </a:p>
          <a:p>
            <a:r>
              <a:rPr lang="en-US" altLang="ja-JP" sz="3200" dirty="0">
                <a:solidFill>
                  <a:srgbClr val="0070C0"/>
                </a:solidFill>
                <a:latin typeface="Calibri" pitchFamily="34" charset="0"/>
              </a:rPr>
              <a:t>	</a:t>
            </a:r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・</a:t>
            </a:r>
            <a:r>
              <a:rPr lang="ja-JP" altLang="ja-JP" sz="3200" dirty="0">
                <a:solidFill>
                  <a:srgbClr val="0070C0"/>
                </a:solidFill>
              </a:rPr>
              <a:t>領域メッセージ辞書登録レジストリを実装する。</a:t>
            </a:r>
            <a:r>
              <a:rPr lang="en-US" altLang="ja-JP" sz="2800" dirty="0">
                <a:solidFill>
                  <a:srgbClr val="0070C0"/>
                </a:solidFill>
              </a:rPr>
              <a:t>	</a:t>
            </a:r>
            <a:r>
              <a:rPr lang="en-US" altLang="ja-JP" sz="2800" dirty="0">
                <a:sym typeface="Wingdings" panose="05000000000000000000" pitchFamily="2" charset="2"/>
              </a:rPr>
              <a:t></a:t>
            </a:r>
            <a:r>
              <a:rPr lang="ja-JP" altLang="en-US" sz="2800" dirty="0">
                <a:solidFill>
                  <a:srgbClr val="FF0000"/>
                </a:solidFill>
                <a:sym typeface="Wingdings" panose="05000000000000000000" pitchFamily="2" charset="2"/>
              </a:rPr>
              <a:t>未達</a:t>
            </a:r>
            <a:endParaRPr lang="en-US" altLang="ja-JP" sz="28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US" altLang="ja-JP" sz="2800" dirty="0">
              <a:solidFill>
                <a:srgbClr val="FF0000"/>
              </a:solidFill>
            </a:endParaRPr>
          </a:p>
          <a:p>
            <a:r>
              <a:rPr lang="en-US" altLang="ja-JP" sz="3200" dirty="0">
                <a:solidFill>
                  <a:srgbClr val="0070C0"/>
                </a:solidFill>
                <a:latin typeface="Calibri" pitchFamily="34" charset="0"/>
              </a:rPr>
              <a:t>	</a:t>
            </a:r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・</a:t>
            </a:r>
            <a:r>
              <a:rPr lang="ja-JP" altLang="ja-JP" sz="3200" dirty="0">
                <a:solidFill>
                  <a:srgbClr val="0070C0"/>
                </a:solidFill>
              </a:rPr>
              <a:t>業界横断</a:t>
            </a:r>
            <a:r>
              <a:rPr lang="en-US" altLang="ja-JP" sz="3200" dirty="0">
                <a:solidFill>
                  <a:srgbClr val="0070C0"/>
                </a:solidFill>
              </a:rPr>
              <a:t>EDI</a:t>
            </a:r>
            <a:r>
              <a:rPr lang="ja-JP" altLang="ja-JP" sz="3200" dirty="0">
                <a:solidFill>
                  <a:srgbClr val="0070C0"/>
                </a:solidFill>
              </a:rPr>
              <a:t>共通ヘッダーの設計を行う。</a:t>
            </a:r>
            <a:endParaRPr lang="en-US" altLang="ja-JP" sz="3200" dirty="0">
              <a:solidFill>
                <a:srgbClr val="0070C0"/>
              </a:solidFill>
            </a:endParaRPr>
          </a:p>
          <a:p>
            <a:r>
              <a:rPr lang="en-US" altLang="ja-JP" sz="2800" dirty="0">
                <a:solidFill>
                  <a:srgbClr val="0070C0"/>
                </a:solidFill>
              </a:rPr>
              <a:t>	</a:t>
            </a:r>
            <a:r>
              <a:rPr lang="en-US" altLang="ja-JP" sz="2800" dirty="0">
                <a:sym typeface="Wingdings" panose="05000000000000000000" pitchFamily="2" charset="2"/>
              </a:rPr>
              <a:t></a:t>
            </a:r>
            <a:r>
              <a:rPr lang="ja-JP" altLang="en-US" sz="2800" dirty="0">
                <a:sym typeface="Wingdings" panose="05000000000000000000" pitchFamily="2" charset="2"/>
              </a:rPr>
              <a:t>業界横断</a:t>
            </a:r>
            <a:r>
              <a:rPr lang="en-US" altLang="ja-JP" sz="2800" dirty="0">
                <a:sym typeface="Wingdings" panose="05000000000000000000" pitchFamily="2" charset="2"/>
              </a:rPr>
              <a:t>EDI</a:t>
            </a:r>
            <a:r>
              <a:rPr lang="ja-JP" altLang="en-US" sz="2800" dirty="0">
                <a:sym typeface="Wingdings" panose="05000000000000000000" pitchFamily="2" charset="2"/>
              </a:rPr>
              <a:t>共通ヘッダーとして、</a:t>
            </a:r>
            <a:endParaRPr lang="en-US" altLang="ja-JP" sz="2800" dirty="0">
              <a:sym typeface="Wingdings" panose="05000000000000000000" pitchFamily="2" charset="2"/>
            </a:endParaRPr>
          </a:p>
          <a:p>
            <a:r>
              <a:rPr lang="en-US" altLang="ja-JP" sz="2800" dirty="0">
                <a:sym typeface="Wingdings" panose="05000000000000000000" pitchFamily="2" charset="2"/>
              </a:rPr>
              <a:t>	CI_ Exchanged Document_ Context</a:t>
            </a:r>
            <a:r>
              <a:rPr lang="ja-JP" altLang="en-US" sz="2800" dirty="0">
                <a:sym typeface="Wingdings" panose="05000000000000000000" pitchFamily="2" charset="2"/>
              </a:rPr>
              <a:t>を採用。</a:t>
            </a:r>
            <a:endParaRPr lang="en-US" altLang="ja-JP" sz="2800" dirty="0">
              <a:sym typeface="Wingdings" panose="05000000000000000000" pitchFamily="2" charset="2"/>
            </a:endParaRPr>
          </a:p>
          <a:p>
            <a:r>
              <a:rPr lang="en-US" altLang="ja-JP" sz="2800" dirty="0">
                <a:sym typeface="Wingdings" panose="05000000000000000000" pitchFamily="2" charset="2"/>
              </a:rPr>
              <a:t>	Domain</a:t>
            </a:r>
            <a:r>
              <a:rPr lang="ja-JP" altLang="en-US" sz="2800" dirty="0">
                <a:sym typeface="Wingdings" panose="05000000000000000000" pitchFamily="2" charset="2"/>
              </a:rPr>
              <a:t>パラメータとユーザー固有パラメータを国連</a:t>
            </a:r>
            <a:r>
              <a:rPr lang="en-US" altLang="ja-JP" sz="2800" dirty="0">
                <a:sym typeface="Wingdings" panose="05000000000000000000" pitchFamily="2" charset="2"/>
              </a:rPr>
              <a:t>CEFACT</a:t>
            </a:r>
            <a:r>
              <a:rPr lang="ja-JP" altLang="en-US" sz="2800" dirty="0">
                <a:sym typeface="Wingdings" panose="05000000000000000000" pitchFamily="2" charset="2"/>
              </a:rPr>
              <a:t>標準に</a:t>
            </a:r>
            <a:r>
              <a:rPr lang="en-US" altLang="ja-JP" sz="2800" dirty="0">
                <a:sym typeface="Wingdings" panose="05000000000000000000" pitchFamily="2" charset="2"/>
              </a:rPr>
              <a:t>	</a:t>
            </a:r>
            <a:r>
              <a:rPr lang="ja-JP" altLang="en-US" sz="2800" dirty="0">
                <a:sym typeface="Wingdings" panose="05000000000000000000" pitchFamily="2" charset="2"/>
              </a:rPr>
              <a:t>追加要求提出。</a:t>
            </a:r>
            <a:endParaRPr lang="en-US" altLang="ja-JP" sz="28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4104" y="1413432"/>
            <a:ext cx="6097951" cy="1749493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45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414528" y="387388"/>
            <a:ext cx="11106912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（３）</a:t>
            </a:r>
            <a:r>
              <a:rPr lang="ja-JP" altLang="ja-JP" sz="3200" dirty="0">
                <a:solidFill>
                  <a:srgbClr val="0070C0"/>
                </a:solidFill>
                <a:latin typeface="Calibri" pitchFamily="34" charset="0"/>
              </a:rPr>
              <a:t>海外進出企業の現地取引</a:t>
            </a:r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への適用</a:t>
            </a:r>
            <a:endParaRPr lang="ja-JP" altLang="ja-JP" sz="3200" dirty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en-US" altLang="ja-JP" sz="3200" dirty="0">
                <a:solidFill>
                  <a:srgbClr val="0070C0"/>
                </a:solidFill>
                <a:latin typeface="Calibri" pitchFamily="34" charset="0"/>
              </a:rPr>
              <a:t>	</a:t>
            </a:r>
          </a:p>
          <a:p>
            <a:r>
              <a:rPr lang="en-US" altLang="ja-JP" sz="3200" dirty="0">
                <a:solidFill>
                  <a:srgbClr val="0070C0"/>
                </a:solidFill>
                <a:latin typeface="Calibri" pitchFamily="34" charset="0"/>
              </a:rPr>
              <a:t>	</a:t>
            </a:r>
            <a:r>
              <a:rPr lang="ja-JP" altLang="ja-JP" sz="3200" dirty="0">
                <a:solidFill>
                  <a:srgbClr val="0070C0"/>
                </a:solidFill>
                <a:latin typeface="Century" panose="02040604050505020304" pitchFamily="18" charset="0"/>
              </a:rPr>
              <a:t>・</a:t>
            </a:r>
            <a:r>
              <a:rPr lang="en-US" altLang="ja-JP" sz="3200" dirty="0">
                <a:solidFill>
                  <a:srgbClr val="0070C0"/>
                </a:solidFill>
              </a:rPr>
              <a:t>ASEAN</a:t>
            </a:r>
            <a:r>
              <a:rPr lang="ja-JP" altLang="ja-JP" sz="3200" dirty="0">
                <a:solidFill>
                  <a:srgbClr val="0070C0"/>
                </a:solidFill>
              </a:rPr>
              <a:t>地域への展開戦略を策定し、具体的なプロジェク</a:t>
            </a:r>
            <a:endParaRPr lang="en-US" altLang="ja-JP" sz="3200" dirty="0">
              <a:solidFill>
                <a:srgbClr val="0070C0"/>
              </a:solidFill>
            </a:endParaRPr>
          </a:p>
          <a:p>
            <a:r>
              <a:rPr lang="ja-JP" altLang="en-US" sz="3200" dirty="0">
                <a:solidFill>
                  <a:srgbClr val="0070C0"/>
                </a:solidFill>
              </a:rPr>
              <a:t>　　　　</a:t>
            </a:r>
            <a:r>
              <a:rPr lang="ja-JP" altLang="ja-JP" sz="3200" dirty="0">
                <a:solidFill>
                  <a:srgbClr val="0070C0"/>
                </a:solidFill>
              </a:rPr>
              <a:t>トの支援を行う。</a:t>
            </a:r>
            <a:endParaRPr lang="en-US" altLang="ja-JP" sz="3200" dirty="0">
              <a:solidFill>
                <a:srgbClr val="0070C0"/>
              </a:solidFill>
            </a:endParaRPr>
          </a:p>
          <a:p>
            <a:endParaRPr lang="en-US" altLang="ja-JP" sz="3200" dirty="0">
              <a:solidFill>
                <a:srgbClr val="0070C0"/>
              </a:solidFill>
            </a:endParaRPr>
          </a:p>
          <a:p>
            <a:r>
              <a:rPr lang="en-US" altLang="ja-JP" sz="2800" dirty="0">
                <a:solidFill>
                  <a:srgbClr val="0070C0"/>
                </a:solidFill>
              </a:rPr>
              <a:t>	</a:t>
            </a:r>
            <a:r>
              <a:rPr lang="en-US" altLang="ja-JP" sz="2800" dirty="0">
                <a:sym typeface="Wingdings" panose="05000000000000000000" pitchFamily="2" charset="2"/>
              </a:rPr>
              <a:t></a:t>
            </a:r>
            <a:r>
              <a:rPr lang="ja-JP" altLang="en-US" sz="2800" dirty="0">
                <a:sym typeface="Wingdings" panose="05000000000000000000" pitchFamily="2" charset="2"/>
              </a:rPr>
              <a:t>小島プレス関連企業によるバンコク地域への展開。</a:t>
            </a:r>
            <a:endParaRPr lang="en-US" altLang="ja-JP" sz="28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257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40792" y="361295"/>
            <a:ext cx="1119835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（４）業界横断</a:t>
            </a:r>
            <a:r>
              <a:rPr lang="en-US" altLang="ja-JP" sz="3200" dirty="0">
                <a:solidFill>
                  <a:srgbClr val="0070C0"/>
                </a:solidFill>
                <a:latin typeface="Century" panose="02040604050505020304" pitchFamily="18" charset="0"/>
              </a:rPr>
              <a:t>EDI</a:t>
            </a:r>
            <a:r>
              <a:rPr lang="ja-JP" altLang="en-US" sz="3200" dirty="0">
                <a:solidFill>
                  <a:srgbClr val="0070C0"/>
                </a:solidFill>
                <a:latin typeface="Century" panose="02040604050505020304" pitchFamily="18" charset="0"/>
              </a:rPr>
              <a:t>仕様の国際標準整合化</a:t>
            </a:r>
            <a:endParaRPr lang="en-US" altLang="ja-JP" sz="3200" dirty="0">
              <a:solidFill>
                <a:srgbClr val="0070C0"/>
              </a:solidFill>
              <a:latin typeface="Century" panose="02040604050505020304" pitchFamily="18" charset="0"/>
            </a:endParaRPr>
          </a:p>
          <a:p>
            <a:r>
              <a:rPr lang="en-US" altLang="ja-JP" sz="3200" dirty="0">
                <a:solidFill>
                  <a:srgbClr val="0070C0"/>
                </a:solidFill>
                <a:latin typeface="Century" panose="02040604050505020304" pitchFamily="18" charset="0"/>
              </a:rPr>
              <a:t>	</a:t>
            </a:r>
          </a:p>
          <a:p>
            <a:r>
              <a:rPr lang="en-US" altLang="ja-JP" sz="3200" dirty="0">
                <a:solidFill>
                  <a:srgbClr val="0070C0"/>
                </a:solidFill>
                <a:latin typeface="Century" panose="02040604050505020304" pitchFamily="18" charset="0"/>
              </a:rPr>
              <a:t>	</a:t>
            </a:r>
            <a:r>
              <a:rPr lang="ja-JP" altLang="en-US" sz="3200" dirty="0">
                <a:solidFill>
                  <a:srgbClr val="0070C0"/>
                </a:solidFill>
                <a:latin typeface="Century" panose="02040604050505020304" pitchFamily="18" charset="0"/>
              </a:rPr>
              <a:t>・</a:t>
            </a:r>
            <a:r>
              <a:rPr lang="ja-JP" altLang="ja-JP" sz="3200" dirty="0">
                <a:solidFill>
                  <a:srgbClr val="0070C0"/>
                </a:solidFill>
              </a:rPr>
              <a:t>追加情報項目の国連</a:t>
            </a:r>
            <a:r>
              <a:rPr lang="en-US" altLang="ja-JP" sz="3200" dirty="0">
                <a:solidFill>
                  <a:srgbClr val="0070C0"/>
                </a:solidFill>
              </a:rPr>
              <a:t>CEFACT</a:t>
            </a:r>
            <a:r>
              <a:rPr lang="ja-JP" altLang="ja-JP" sz="3200" dirty="0">
                <a:solidFill>
                  <a:srgbClr val="0070C0"/>
                </a:solidFill>
              </a:rPr>
              <a:t>共通辞書提案定義を行う。</a:t>
            </a:r>
            <a:endParaRPr lang="en-US" altLang="ja-JP" sz="3200" dirty="0">
              <a:solidFill>
                <a:srgbClr val="0070C0"/>
              </a:solidFill>
            </a:endParaRPr>
          </a:p>
          <a:p>
            <a:r>
              <a:rPr lang="en-US" altLang="ja-JP" sz="2800" dirty="0">
                <a:solidFill>
                  <a:srgbClr val="0070C0"/>
                </a:solidFill>
              </a:rPr>
              <a:t>	</a:t>
            </a:r>
            <a:r>
              <a:rPr lang="en-US" altLang="ja-JP" sz="2800" dirty="0">
                <a:sym typeface="Wingdings" panose="05000000000000000000" pitchFamily="2" charset="2"/>
              </a:rPr>
              <a:t></a:t>
            </a:r>
            <a:r>
              <a:rPr lang="ja-JP" altLang="en-US" sz="2800" dirty="0">
                <a:sym typeface="Wingdings" panose="05000000000000000000" pitchFamily="2" charset="2"/>
              </a:rPr>
              <a:t>中小企業共通</a:t>
            </a:r>
            <a:r>
              <a:rPr lang="en-US" altLang="ja-JP" sz="2800" dirty="0">
                <a:sym typeface="Wingdings" panose="05000000000000000000" pitchFamily="2" charset="2"/>
              </a:rPr>
              <a:t>EDI</a:t>
            </a:r>
            <a:r>
              <a:rPr lang="ja-JP" altLang="en-US" sz="2800" dirty="0">
                <a:sym typeface="Wingdings" panose="05000000000000000000" pitchFamily="2" charset="2"/>
              </a:rPr>
              <a:t>および自治体一般消耗品購買よりの追加要求</a:t>
            </a:r>
            <a:r>
              <a:rPr lang="en-US" altLang="ja-JP" sz="2800" dirty="0">
                <a:sym typeface="Wingdings" panose="05000000000000000000" pitchFamily="2" charset="2"/>
              </a:rPr>
              <a:t>	</a:t>
            </a:r>
            <a:r>
              <a:rPr lang="ja-JP" altLang="en-US" sz="2800" dirty="0">
                <a:sym typeface="Wingdings" panose="05000000000000000000" pitchFamily="2" charset="2"/>
              </a:rPr>
              <a:t>につき、登録申請を提出。</a:t>
            </a:r>
            <a:endParaRPr lang="en-US" altLang="ja-JP" sz="2800" dirty="0">
              <a:sym typeface="Wingdings" panose="05000000000000000000" pitchFamily="2" charset="2"/>
            </a:endParaRPr>
          </a:p>
          <a:p>
            <a:r>
              <a:rPr lang="en-US" altLang="ja-JP" sz="2800" dirty="0">
                <a:sym typeface="Wingdings" panose="05000000000000000000" pitchFamily="2" charset="2"/>
              </a:rPr>
              <a:t>	</a:t>
            </a:r>
            <a:r>
              <a:rPr lang="ja-JP" altLang="en-US" sz="2800" dirty="0">
                <a:sym typeface="Wingdings" panose="05000000000000000000" pitchFamily="2" charset="2"/>
              </a:rPr>
              <a:t>登録申請（ライブラリー・メインテナンス）の審査が開始され、国連</a:t>
            </a:r>
            <a:r>
              <a:rPr lang="en-US" altLang="ja-JP" sz="2800" dirty="0">
                <a:sym typeface="Wingdings" panose="05000000000000000000" pitchFamily="2" charset="2"/>
              </a:rPr>
              <a:t>	CEFACT</a:t>
            </a:r>
            <a:r>
              <a:rPr lang="ja-JP" altLang="en-US" sz="2800" dirty="0">
                <a:sym typeface="Wingdings" panose="05000000000000000000" pitchFamily="2" charset="2"/>
              </a:rPr>
              <a:t>共通辞書</a:t>
            </a:r>
            <a:r>
              <a:rPr lang="en-US" altLang="ja-JP" sz="2800" dirty="0">
                <a:sym typeface="Wingdings" panose="05000000000000000000" pitchFamily="2" charset="2"/>
              </a:rPr>
              <a:t>2016</a:t>
            </a:r>
            <a:r>
              <a:rPr lang="ja-JP" altLang="en-US" sz="2800" dirty="0">
                <a:sym typeface="Wingdings" panose="05000000000000000000" pitchFamily="2" charset="2"/>
              </a:rPr>
              <a:t>年</a:t>
            </a:r>
            <a:r>
              <a:rPr lang="en-US" altLang="ja-JP" sz="2800" dirty="0">
                <a:sym typeface="Wingdings" panose="05000000000000000000" pitchFamily="2" charset="2"/>
              </a:rPr>
              <a:t>A</a:t>
            </a:r>
            <a:r>
              <a:rPr lang="ja-JP" altLang="en-US" sz="2800" dirty="0">
                <a:sym typeface="Wingdings" panose="05000000000000000000" pitchFamily="2" charset="2"/>
              </a:rPr>
              <a:t>版に反映される予定。</a:t>
            </a:r>
            <a:endParaRPr lang="ja-JP" altLang="en-US" sz="28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633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524256" y="323380"/>
            <a:ext cx="1093317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（５）最新の技術環境へ対応するビジネスインフラの推進</a:t>
            </a:r>
            <a:endParaRPr lang="en-US" altLang="ja-JP" sz="3200" dirty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en-US" altLang="ja-JP" sz="3200" dirty="0">
                <a:solidFill>
                  <a:srgbClr val="0070C0"/>
                </a:solidFill>
                <a:latin typeface="Calibri" pitchFamily="34" charset="0"/>
              </a:rPr>
              <a:t>	</a:t>
            </a:r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・</a:t>
            </a:r>
            <a:r>
              <a:rPr lang="ja-JP" altLang="ja-JP" sz="3200" dirty="0">
                <a:solidFill>
                  <a:srgbClr val="0070C0"/>
                </a:solidFill>
              </a:rPr>
              <a:t>電子署名付</a:t>
            </a:r>
            <a:r>
              <a:rPr lang="en-US" altLang="ja-JP" sz="3200" dirty="0">
                <a:solidFill>
                  <a:srgbClr val="0070C0"/>
                </a:solidFill>
              </a:rPr>
              <a:t>XML</a:t>
            </a:r>
            <a:r>
              <a:rPr lang="ja-JP" altLang="ja-JP" sz="3200" dirty="0">
                <a:solidFill>
                  <a:srgbClr val="0070C0"/>
                </a:solidFill>
              </a:rPr>
              <a:t>埋め込み</a:t>
            </a:r>
            <a:r>
              <a:rPr lang="en-US" altLang="ja-JP" sz="3200" dirty="0">
                <a:solidFill>
                  <a:srgbClr val="0070C0"/>
                </a:solidFill>
              </a:rPr>
              <a:t>PDF-EDI</a:t>
            </a:r>
            <a:r>
              <a:rPr lang="ja-JP" altLang="ja-JP" sz="3200" dirty="0">
                <a:solidFill>
                  <a:srgbClr val="0070C0"/>
                </a:solidFill>
              </a:rPr>
              <a:t>の実証を推進する。</a:t>
            </a:r>
            <a:endParaRPr lang="en-US" altLang="ja-JP" sz="3200" dirty="0">
              <a:solidFill>
                <a:srgbClr val="0070C0"/>
              </a:solidFill>
            </a:endParaRPr>
          </a:p>
          <a:p>
            <a:r>
              <a:rPr lang="en-US" altLang="ja-JP" sz="2800" dirty="0">
                <a:solidFill>
                  <a:srgbClr val="0070C0"/>
                </a:solidFill>
              </a:rPr>
              <a:t>	</a:t>
            </a:r>
            <a:r>
              <a:rPr lang="en-US" altLang="ja-JP" sz="2800" dirty="0">
                <a:sym typeface="Wingdings" panose="05000000000000000000" pitchFamily="2" charset="2"/>
              </a:rPr>
              <a:t></a:t>
            </a:r>
            <a:r>
              <a:rPr lang="ja-JP" altLang="en-US" sz="2800" dirty="0">
                <a:solidFill>
                  <a:srgbClr val="FF0000"/>
                </a:solidFill>
                <a:sym typeface="Wingdings" panose="05000000000000000000" pitchFamily="2" charset="2"/>
              </a:rPr>
              <a:t>未達</a:t>
            </a:r>
            <a:endParaRPr lang="en-US" altLang="ja-JP" sz="28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US" altLang="ja-JP" sz="2800" dirty="0"/>
          </a:p>
          <a:p>
            <a:r>
              <a:rPr lang="en-US" altLang="ja-JP" sz="3200" dirty="0">
                <a:solidFill>
                  <a:srgbClr val="0070C0"/>
                </a:solidFill>
                <a:latin typeface="Century" panose="02040604050505020304" pitchFamily="18" charset="0"/>
              </a:rPr>
              <a:t>	</a:t>
            </a:r>
            <a:r>
              <a:rPr lang="ja-JP" altLang="en-US" sz="3200" dirty="0">
                <a:solidFill>
                  <a:srgbClr val="0070C0"/>
                </a:solidFill>
                <a:latin typeface="Century" panose="02040604050505020304" pitchFamily="18" charset="0"/>
              </a:rPr>
              <a:t>・</a:t>
            </a:r>
            <a:r>
              <a:rPr lang="en-US" altLang="ja-JP" sz="3200" dirty="0">
                <a:solidFill>
                  <a:srgbClr val="0070C0"/>
                </a:solidFill>
                <a:latin typeface="Century" panose="02040604050505020304" pitchFamily="18" charset="0"/>
              </a:rPr>
              <a:t>IOT</a:t>
            </a:r>
            <a:r>
              <a:rPr lang="ja-JP" altLang="en-US" sz="3200" dirty="0">
                <a:solidFill>
                  <a:srgbClr val="0070C0"/>
                </a:solidFill>
                <a:latin typeface="Century" panose="02040604050505020304" pitchFamily="18" charset="0"/>
              </a:rPr>
              <a:t>に対応するビジネスインフラの研究を行う。</a:t>
            </a:r>
            <a:endParaRPr lang="en-US" altLang="ja-JP" sz="3200" dirty="0">
              <a:solidFill>
                <a:srgbClr val="0070C0"/>
              </a:solidFill>
              <a:latin typeface="Century" panose="02040604050505020304" pitchFamily="18" charset="0"/>
            </a:endParaRPr>
          </a:p>
          <a:p>
            <a:r>
              <a:rPr lang="en-US" altLang="ja-JP" sz="3200" dirty="0">
                <a:solidFill>
                  <a:srgbClr val="0070C0"/>
                </a:solidFill>
                <a:latin typeface="Century" panose="02040604050505020304" pitchFamily="18" charset="0"/>
              </a:rPr>
              <a:t>	</a:t>
            </a:r>
            <a:endParaRPr lang="ja-JP" altLang="ja-JP" sz="3200" dirty="0">
              <a:latin typeface="Calibri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0207" y="2706624"/>
            <a:ext cx="5599391" cy="385256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581912" y="2953512"/>
            <a:ext cx="41788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latin typeface="Century" panose="02040604050505020304" pitchFamily="18" charset="0"/>
                <a:sym typeface="Wingdings" panose="05000000000000000000" pitchFamily="2" charset="2"/>
              </a:rPr>
              <a:t>IT</a:t>
            </a:r>
            <a:r>
              <a:rPr lang="ja-JP" altLang="en-US" sz="2800" dirty="0">
                <a:latin typeface="Century" panose="02040604050505020304" pitchFamily="18" charset="0"/>
                <a:sym typeface="Wingdings" panose="05000000000000000000" pitchFamily="2" charset="2"/>
              </a:rPr>
              <a:t>コーディネータ協会および</a:t>
            </a:r>
            <a:r>
              <a:rPr lang="en-US" altLang="ja-JP" sz="2800" dirty="0">
                <a:latin typeface="Century" panose="02040604050505020304" pitchFamily="18" charset="0"/>
                <a:sym typeface="Wingdings" panose="05000000000000000000" pitchFamily="2" charset="2"/>
              </a:rPr>
              <a:t>IVI</a:t>
            </a:r>
            <a:r>
              <a:rPr lang="ja-JP" altLang="en-US" sz="2800" dirty="0">
                <a:latin typeface="Century" panose="02040604050505020304" pitchFamily="18" charset="0"/>
                <a:sym typeface="Wingdings" panose="05000000000000000000" pitchFamily="2" charset="2"/>
              </a:rPr>
              <a:t>の活動をフォロー。</a:t>
            </a:r>
            <a:endParaRPr lang="en-US" altLang="ja-JP" sz="2800" dirty="0">
              <a:latin typeface="Century" panose="02040604050505020304" pitchFamily="18" charset="0"/>
              <a:sym typeface="Wingdings" panose="05000000000000000000" pitchFamily="2" charset="2"/>
            </a:endParaRPr>
          </a:p>
          <a:p>
            <a:endParaRPr lang="en-US" altLang="ja-JP" sz="2800" dirty="0">
              <a:latin typeface="Century" panose="02040604050505020304" pitchFamily="18" charset="0"/>
              <a:sym typeface="Wingdings" panose="05000000000000000000" pitchFamily="2" charset="2"/>
            </a:endParaRPr>
          </a:p>
          <a:p>
            <a:r>
              <a:rPr lang="en-US" altLang="ja-JP" sz="2800" dirty="0">
                <a:latin typeface="Century" panose="02040604050505020304" pitchFamily="18" charset="0"/>
                <a:sym typeface="Wingdings" panose="05000000000000000000" pitchFamily="2" charset="2"/>
              </a:rPr>
              <a:t>SIPS</a:t>
            </a:r>
            <a:r>
              <a:rPr lang="ja-JP" altLang="en-US" sz="2800" dirty="0">
                <a:latin typeface="Century" panose="02040604050505020304" pitchFamily="18" charset="0"/>
                <a:sym typeface="Wingdings" panose="05000000000000000000" pitchFamily="2" charset="2"/>
              </a:rPr>
              <a:t>の考える</a:t>
            </a:r>
            <a:r>
              <a:rPr lang="en-US" altLang="ja-JP" sz="2800" dirty="0">
                <a:latin typeface="Century" panose="02040604050505020304" pitchFamily="18" charset="0"/>
                <a:sym typeface="Wingdings" panose="05000000000000000000" pitchFamily="2" charset="2"/>
              </a:rPr>
              <a:t>IOT</a:t>
            </a:r>
            <a:r>
              <a:rPr lang="ja-JP" altLang="en-US" sz="2800" dirty="0">
                <a:latin typeface="Century" panose="02040604050505020304" pitchFamily="18" charset="0"/>
                <a:sym typeface="Wingdings" panose="05000000000000000000" pitchFamily="2" charset="2"/>
              </a:rPr>
              <a:t>フレームワーク試案提言。</a:t>
            </a:r>
            <a:endParaRPr lang="ja-JP" altLang="ja-JP" sz="2800" dirty="0">
              <a:latin typeface="Calibri" pitchFamily="34" charset="0"/>
            </a:endParaRPr>
          </a:p>
          <a:p>
            <a:endParaRPr kumimoji="1" lang="ja-JP" altLang="en-US" sz="28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42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103</Words>
  <Application>Microsoft Office PowerPoint</Application>
  <PresentationFormat>ワイド画面</PresentationFormat>
  <Paragraphs>53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ＭＳ Ｐゴシック</vt:lpstr>
      <vt:lpstr>游ゴシック</vt:lpstr>
      <vt:lpstr>Arial</vt:lpstr>
      <vt:lpstr>Calibri</vt:lpstr>
      <vt:lpstr>Calibri Light</vt:lpstr>
      <vt:lpstr>Century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菅又久直</dc:creator>
  <cp:lastModifiedBy>菅又久直</cp:lastModifiedBy>
  <cp:revision>24</cp:revision>
  <cp:lastPrinted>2016-07-01T05:11:24Z</cp:lastPrinted>
  <dcterms:created xsi:type="dcterms:W3CDTF">2016-02-21T01:59:56Z</dcterms:created>
  <dcterms:modified xsi:type="dcterms:W3CDTF">2016-07-01T05:12:53Z</dcterms:modified>
</cp:coreProperties>
</file>